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72" r:id="rId6"/>
    <p:sldId id="257" r:id="rId7"/>
    <p:sldId id="260" r:id="rId8"/>
    <p:sldId id="264" r:id="rId9"/>
    <p:sldId id="265" r:id="rId10"/>
    <p:sldId id="273" r:id="rId11"/>
    <p:sldId id="261" r:id="rId12"/>
    <p:sldId id="266" r:id="rId13"/>
    <p:sldId id="267" r:id="rId14"/>
    <p:sldId id="268" r:id="rId15"/>
    <p:sldId id="271"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6410" autoAdjust="0"/>
  </p:normalViewPr>
  <p:slideViewPr>
    <p:cSldViewPr snapToGrid="0">
      <p:cViewPr varScale="1">
        <p:scale>
          <a:sx n="142" d="100"/>
          <a:sy n="142" d="100"/>
        </p:scale>
        <p:origin x="796" y="88"/>
      </p:cViewPr>
      <p:guideLst/>
    </p:cSldViewPr>
  </p:slideViewPr>
  <p:outlineViewPr>
    <p:cViewPr>
      <p:scale>
        <a:sx n="33" d="100"/>
        <a:sy n="33" d="100"/>
      </p:scale>
      <p:origin x="0" y="-1440"/>
    </p:cViewPr>
  </p:outlineViewPr>
  <p:notesTextViewPr>
    <p:cViewPr>
      <p:scale>
        <a:sx n="1" d="1"/>
        <a:sy n="1" d="1"/>
      </p:scale>
      <p:origin x="0" y="0"/>
    </p:cViewPr>
  </p:notesTextViewPr>
  <p:notesViewPr>
    <p:cSldViewPr snapToGrid="0" showGuide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en-US" dirty="0">
              <a:solidFill>
                <a:schemeClr val="bg1"/>
              </a:solidFill>
            </a:rPr>
            <a:t>What is Infrastructure as code?</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1B1E513F-BEB7-483A-8F12-A8210AEF19E9}">
      <dgm:prSet/>
      <dgm:spPr/>
      <dgm:t>
        <a:bodyPr/>
        <a:lstStyle/>
        <a:p>
          <a:r>
            <a:rPr lang="en-US" dirty="0">
              <a:solidFill>
                <a:schemeClr val="bg1"/>
              </a:solidFill>
            </a:rPr>
            <a:t>Basic Examples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en-US" dirty="0">
              <a:solidFill>
                <a:schemeClr val="bg1"/>
              </a:solidFill>
            </a:rPr>
            <a:t>End-to-End Demo</a:t>
          </a: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419DF63C-9792-4EF5-9125-1EEF4D07C33F}">
      <dgm:prSet/>
      <dgm:spPr/>
      <dgm:t>
        <a:bodyPr/>
        <a:lstStyle/>
        <a:p>
          <a:r>
            <a:rPr lang="en-US" dirty="0" err="1">
              <a:solidFill>
                <a:schemeClr val="bg1"/>
              </a:solidFill>
            </a:rPr>
            <a:t>IaC</a:t>
          </a:r>
          <a:r>
            <a:rPr lang="en-US" dirty="0">
              <a:solidFill>
                <a:schemeClr val="bg1"/>
              </a:solidFill>
            </a:rPr>
            <a:t> Implementations</a:t>
          </a:r>
        </a:p>
      </dgm:t>
    </dgm:pt>
    <dgm:pt modelId="{EA8773AB-BB82-4BF6-944E-80CD2086CE93}" type="sibTrans" cxnId="{024B121E-3EE5-42C9-97D1-5E0D27C29DC3}">
      <dgm:prSet/>
      <dgm:spPr/>
      <dgm:t>
        <a:bodyPr/>
        <a:lstStyle/>
        <a:p>
          <a:endParaRPr lang="en-US"/>
        </a:p>
      </dgm:t>
    </dgm:pt>
    <dgm:pt modelId="{2B95E8EF-82FE-4F54-970D-D55C9AD8EC00}" type="parTrans" cxnId="{024B121E-3EE5-42C9-97D1-5E0D27C29DC3}">
      <dgm:prSet/>
      <dgm:spPr/>
      <dgm:t>
        <a:bodyPr/>
        <a:lstStyle/>
        <a:p>
          <a:endParaRPr lang="en-US"/>
        </a:p>
      </dgm:t>
    </dgm:pt>
    <dgm:pt modelId="{2B87ECDB-C552-42F6-9B52-6548A18B206B}">
      <dgm:prSet/>
      <dgm:spPr/>
      <dgm:t>
        <a:bodyPr/>
        <a:lstStyle/>
        <a:p>
          <a:r>
            <a:rPr lang="en-US" dirty="0">
              <a:solidFill>
                <a:schemeClr val="bg1"/>
              </a:solidFill>
            </a:rPr>
            <a:t>Why is it important? / What problem does it solve?</a:t>
          </a:r>
        </a:p>
      </dgm:t>
    </dgm:pt>
    <dgm:pt modelId="{80EFB54F-1AC8-40D9-981D-4C85160A5799}" type="sibTrans" cxnId="{91AFA996-5E3B-401C-B400-E70DBD4A4AB6}">
      <dgm:prSet/>
      <dgm:spPr/>
      <dgm:t>
        <a:bodyPr/>
        <a:lstStyle/>
        <a:p>
          <a:endParaRPr lang="en-US"/>
        </a:p>
      </dgm:t>
    </dgm:pt>
    <dgm:pt modelId="{0DC560D9-C62C-41BA-8D68-CB78933BFF0C}" type="parTrans" cxnId="{91AFA996-5E3B-401C-B400-E70DBD4A4AB6}">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assroom"/>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oter"/>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ECF89-2783-4E78-A209-A16EF114A1AA}" type="doc">
      <dgm:prSet loTypeId="urn:microsoft.com/office/officeart/2005/8/layout/default" loCatId="list" qsTypeId="urn:microsoft.com/office/officeart/2005/8/quickstyle/simple1" qsCatId="simple" csTypeId="urn:microsoft.com/office/officeart/2018/5/colors/Iconchunking_neutralicontext_colorful1" csCatId="colorful" phldr="1"/>
      <dgm:spPr/>
      <dgm:t>
        <a:bodyPr/>
        <a:lstStyle/>
        <a:p>
          <a:endParaRPr lang="en-US"/>
        </a:p>
      </dgm:t>
    </dgm:pt>
    <dgm:pt modelId="{FFB58190-E438-47AF-86F3-FAEC2813ACF1}">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endParaRPr lang="en-US" sz="1600" noProof="1">
            <a:solidFill>
              <a:schemeClr val="bg1"/>
            </a:solidFill>
          </a:endParaRPr>
        </a:p>
      </dgm:t>
    </dgm:pt>
    <dgm:pt modelId="{A40BCF22-228C-4E6F-A028-7BBDE5C12E5A}" type="parTrans" cxnId="{8FB3CA80-DD34-4F68-B118-EAE12645570F}">
      <dgm:prSet/>
      <dgm:spPr/>
      <dgm:t>
        <a:bodyPr/>
        <a:lstStyle/>
        <a:p>
          <a:endParaRPr lang="en-US"/>
        </a:p>
      </dgm:t>
    </dgm:pt>
    <dgm:pt modelId="{547F8894-C324-4B84-95BE-A51E4FE0FA16}" type="sibTrans" cxnId="{8FB3CA80-DD34-4F68-B118-EAE12645570F}">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35797DA7-9303-49F8-8031-BFCA0C5C6D0B}">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5CC62BCA-831F-4990-9E58-E08C61E47037}" type="parTrans" cxnId="{65F7B999-0617-4914-9ACA-887219EFD13E}">
      <dgm:prSet/>
      <dgm:spPr/>
      <dgm:t>
        <a:bodyPr/>
        <a:lstStyle/>
        <a:p>
          <a:endParaRPr lang="en-US"/>
        </a:p>
      </dgm:t>
    </dgm:pt>
    <dgm:pt modelId="{AD8A01D1-7E41-49E2-AA1B-FD03DDBFE6DE}" type="sibTrans" cxnId="{65F7B999-0617-4914-9ACA-887219EFD13E}">
      <dgm:prSet/>
      <dgm:spPr/>
      <dgm:t>
        <a:bodyPr/>
        <a:lstStyle/>
        <a:p>
          <a:endParaRPr lang="en-US"/>
        </a:p>
      </dgm:t>
    </dgm:pt>
    <dgm:pt modelId="{99E4C98C-98A3-4982-B6CF-FCA1C3562704}">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0555FECA-8A4C-484D-B5DB-41B8B698D01F}" type="parTrans" cxnId="{15CE4F7D-F344-42AC-A665-A9B02C960054}">
      <dgm:prSet/>
      <dgm:spPr/>
      <dgm:t>
        <a:bodyPr/>
        <a:lstStyle/>
        <a:p>
          <a:endParaRPr lang="en-US"/>
        </a:p>
      </dgm:t>
    </dgm:pt>
    <dgm:pt modelId="{56837AFC-6621-42A8-BFD2-66E4F564C18C}" type="sibTrans" cxnId="{15CE4F7D-F344-42AC-A665-A9B02C960054}">
      <dgm:prSet/>
      <dgm:spPr/>
      <dgm:t>
        <a:bodyPr/>
        <a:lstStyle/>
        <a:p>
          <a:endParaRPr lang="en-US"/>
        </a:p>
      </dgm:t>
    </dgm:pt>
    <dgm:pt modelId="{C3CF4B5F-690A-4A5E-9EB9-6D2C483DA55B}">
      <dgm:prSet custT="1"/>
      <dgm:spPr>
        <a:gradFill rotWithShape="0">
          <a:gsLst>
            <a:gs pos="1000">
              <a:schemeClr val="tx1">
                <a:lumMod val="85000"/>
                <a:lumOff val="15000"/>
              </a:schemeClr>
            </a:gs>
            <a:gs pos="100000">
              <a:schemeClr val="accent2">
                <a:lumMod val="50000"/>
              </a:schemeClr>
            </a:gs>
          </a:gsLst>
          <a:lin ang="12600000" scaled="0"/>
        </a:gradFill>
        <a:ln>
          <a:noFill/>
        </a:ln>
      </dgm:spPr>
      <dgm:t>
        <a:bodyPr/>
        <a:lstStyle/>
        <a:p>
          <a:endParaRPr lang="en-US" sz="1600" noProof="1">
            <a:solidFill>
              <a:schemeClr val="bg1"/>
            </a:solidFill>
          </a:endParaRPr>
        </a:p>
      </dgm:t>
    </dgm:pt>
    <dgm:pt modelId="{9ACF43D7-3B38-4164-8C27-680E601EDA24}" type="parTrans" cxnId="{5F20DB1A-CA29-4D07-93FD-3AA3B63F4B74}">
      <dgm:prSet/>
      <dgm:spPr/>
      <dgm:t>
        <a:bodyPr/>
        <a:lstStyle/>
        <a:p>
          <a:endParaRPr lang="en-US"/>
        </a:p>
      </dgm:t>
    </dgm:pt>
    <dgm:pt modelId="{EB708FF6-A03D-4D22-BCEE-91985BC1E14F}" type="sibTrans" cxnId="{5F20DB1A-CA29-4D07-93FD-3AA3B63F4B74}">
      <dgm:prSet/>
      <dgm:spPr/>
      <dgm:t>
        <a:bodyPr/>
        <a:lstStyle/>
        <a:p>
          <a:endParaRPr lang="en-US"/>
        </a:p>
      </dgm:t>
    </dgm:pt>
    <dgm:pt modelId="{C2A3EC29-44BC-4E51-92DE-E27BF9CD4489}">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10254594-A53F-49FE-B0F2-BC233EE7109F}" type="sibTrans" cxnId="{B49FD08F-C9D7-4FC0-B446-ED9717719A00}">
      <dgm:prSet/>
      <dgm:spPr>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t>
        <a:bodyPr/>
        <a:lstStyle/>
        <a:p>
          <a:endParaRPr lang="en-US" dirty="0"/>
        </a:p>
      </dgm:t>
    </dgm:pt>
    <dgm:pt modelId="{CE6B5045-A42D-4562-9588-2342D0E47934}" type="parTrans" cxnId="{B49FD08F-C9D7-4FC0-B446-ED9717719A00}">
      <dgm:prSet/>
      <dgm:spPr/>
      <dgm:t>
        <a:bodyPr/>
        <a:lstStyle/>
        <a:p>
          <a:endParaRPr lang="en-US"/>
        </a:p>
      </dgm:t>
    </dgm:pt>
    <dgm:pt modelId="{EE58961E-4D24-4A3F-B98E-B632BE98073F}">
      <dgm:prSet custT="1"/>
      <dgm:spPr>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gm:spPr>
      <dgm:t>
        <a:bodyPr spcFirstLastPara="0" vert="horz" wrap="square" lIns="256199" tIns="330200" rIns="256199" bIns="330200" numCol="1" spcCol="1270" anchor="t" anchorCtr="0"/>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gm:t>
    </dgm:pt>
    <dgm:pt modelId="{79ED9298-001B-445A-B9FD-0F4E55BD01C4}" type="sibTrans" cxnId="{6D5E0E9A-6DF9-46C5-9DF7-FACD476FC22D}">
      <dgm:prSet/>
      <dgm:spPr/>
      <dgm:t>
        <a:bodyPr/>
        <a:lstStyle/>
        <a:p>
          <a:endParaRPr lang="en-US"/>
        </a:p>
      </dgm:t>
    </dgm:pt>
    <dgm:pt modelId="{A22E41EF-9423-4F13-9341-9F7CED9B565F}" type="parTrans" cxnId="{6D5E0E9A-6DF9-46C5-9DF7-FACD476FC22D}">
      <dgm:prSet/>
      <dgm:spPr/>
      <dgm:t>
        <a:bodyPr/>
        <a:lstStyle/>
        <a:p>
          <a:endParaRPr lang="en-US"/>
        </a:p>
      </dgm:t>
    </dgm:pt>
    <dgm:pt modelId="{187F2A7E-8C38-4756-8F96-CEE55E15DB3C}" type="pres">
      <dgm:prSet presAssocID="{BB0ECF89-2783-4E78-A209-A16EF114A1AA}" presName="diagram" presStyleCnt="0">
        <dgm:presLayoutVars>
          <dgm:dir/>
          <dgm:resizeHandles val="exact"/>
        </dgm:presLayoutVars>
      </dgm:prSet>
      <dgm:spPr/>
    </dgm:pt>
    <dgm:pt modelId="{82028842-255B-491D-BEEB-B11C061056CE}" type="pres">
      <dgm:prSet presAssocID="{FFB58190-E438-47AF-86F3-FAEC2813ACF1}" presName="node" presStyleLbl="node1" presStyleIdx="0" presStyleCnt="6">
        <dgm:presLayoutVars>
          <dgm:bulletEnabled val="1"/>
        </dgm:presLayoutVars>
      </dgm:prSet>
      <dgm:spPr/>
    </dgm:pt>
    <dgm:pt modelId="{F4D5C196-3D80-4CC5-81CE-00821798410F}" type="pres">
      <dgm:prSet presAssocID="{547F8894-C324-4B84-95BE-A51E4FE0FA16}" presName="sibTrans" presStyleCnt="0"/>
      <dgm:spPr/>
    </dgm:pt>
    <dgm:pt modelId="{AFDD16B9-0F05-4CC3-B514-85E19642D50E}" type="pres">
      <dgm:prSet presAssocID="{C3CF4B5F-690A-4A5E-9EB9-6D2C483DA55B}" presName="node" presStyleLbl="node1" presStyleIdx="1" presStyleCnt="6">
        <dgm:presLayoutVars>
          <dgm:bulletEnabled val="1"/>
        </dgm:presLayoutVars>
      </dgm:prSet>
      <dgm:spPr/>
    </dgm:pt>
    <dgm:pt modelId="{865D4B47-916D-4142-A6AF-3476506E6B19}" type="pres">
      <dgm:prSet presAssocID="{EB708FF6-A03D-4D22-BCEE-91985BC1E14F}" presName="sibTrans" presStyleCnt="0"/>
      <dgm:spPr/>
    </dgm:pt>
    <dgm:pt modelId="{63F0435B-9C31-4547-9FBD-082A36234212}" type="pres">
      <dgm:prSet presAssocID="{C2A3EC29-44BC-4E51-92DE-E27BF9CD4489}" presName="node" presStyleLbl="node1" presStyleIdx="2" presStyleCnt="6">
        <dgm:presLayoutVars>
          <dgm:bulletEnabled val="1"/>
        </dgm:presLayoutVars>
      </dgm:prSet>
      <dgm:spPr/>
    </dgm:pt>
    <dgm:pt modelId="{805CCA07-CCEC-4CEE-8E7A-4A29333F5DC3}" type="pres">
      <dgm:prSet presAssocID="{10254594-A53F-49FE-B0F2-BC233EE7109F}" presName="sibTrans" presStyleCnt="0"/>
      <dgm:spPr/>
    </dgm:pt>
    <dgm:pt modelId="{7D214E44-0E7C-4541-999C-4FB02DA0EF53}" type="pres">
      <dgm:prSet presAssocID="{35797DA7-9303-49F8-8031-BFCA0C5C6D0B}" presName="node" presStyleLbl="node1" presStyleIdx="3" presStyleCnt="6">
        <dgm:presLayoutVars>
          <dgm:bulletEnabled val="1"/>
        </dgm:presLayoutVars>
      </dgm:prSet>
      <dgm:spPr/>
    </dgm:pt>
    <dgm:pt modelId="{BEC4FF38-79B9-4B3B-9568-E920235ED1E6}" type="pres">
      <dgm:prSet presAssocID="{AD8A01D1-7E41-49E2-AA1B-FD03DDBFE6DE}" presName="sibTrans" presStyleCnt="0"/>
      <dgm:spPr/>
    </dgm:pt>
    <dgm:pt modelId="{B2CF0565-7E46-4116-8A87-3E285FEDEF12}" type="pres">
      <dgm:prSet presAssocID="{99E4C98C-98A3-4982-B6CF-FCA1C3562704}" presName="node" presStyleLbl="node1" presStyleIdx="4" presStyleCnt="6">
        <dgm:presLayoutVars>
          <dgm:bulletEnabled val="1"/>
        </dgm:presLayoutVars>
      </dgm:prSet>
      <dgm:spPr/>
    </dgm:pt>
    <dgm:pt modelId="{23D3E738-B367-4D24-B0A8-68A73BABC51D}" type="pres">
      <dgm:prSet presAssocID="{56837AFC-6621-42A8-BFD2-66E4F564C18C}" presName="sibTrans" presStyleCnt="0"/>
      <dgm:spPr/>
    </dgm:pt>
    <dgm:pt modelId="{0F890A5B-68B2-4EED-9939-A687E0633E63}" type="pres">
      <dgm:prSet presAssocID="{EE58961E-4D24-4A3F-B98E-B632BE98073F}" presName="node" presStyleLbl="node1" presStyleIdx="5" presStyleCnt="6">
        <dgm:presLayoutVars>
          <dgm:bulletEnabled val="1"/>
        </dgm:presLayoutVars>
      </dgm:prSet>
      <dgm:spPr/>
    </dgm:pt>
  </dgm:ptLst>
  <dgm:cxnLst>
    <dgm:cxn modelId="{1993B914-F6BB-427F-87F1-1C3844F4D673}" type="presOf" srcId="{C2A3EC29-44BC-4E51-92DE-E27BF9CD4489}" destId="{63F0435B-9C31-4547-9FBD-082A36234212}" srcOrd="0" destOrd="0" presId="urn:microsoft.com/office/officeart/2005/8/layout/default"/>
    <dgm:cxn modelId="{5F20DB1A-CA29-4D07-93FD-3AA3B63F4B74}" srcId="{BB0ECF89-2783-4E78-A209-A16EF114A1AA}" destId="{C3CF4B5F-690A-4A5E-9EB9-6D2C483DA55B}" srcOrd="1" destOrd="0" parTransId="{9ACF43D7-3B38-4164-8C27-680E601EDA24}" sibTransId="{EB708FF6-A03D-4D22-BCEE-91985BC1E14F}"/>
    <dgm:cxn modelId="{0A1B924E-9B06-4301-9AD5-6A8543D5EDE8}" type="presOf" srcId="{BB0ECF89-2783-4E78-A209-A16EF114A1AA}" destId="{187F2A7E-8C38-4756-8F96-CEE55E15DB3C}" srcOrd="0" destOrd="0" presId="urn:microsoft.com/office/officeart/2005/8/layout/default"/>
    <dgm:cxn modelId="{15CE4F7D-F344-42AC-A665-A9B02C960054}" srcId="{BB0ECF89-2783-4E78-A209-A16EF114A1AA}" destId="{99E4C98C-98A3-4982-B6CF-FCA1C3562704}" srcOrd="4" destOrd="0" parTransId="{0555FECA-8A4C-484D-B5DB-41B8B698D01F}" sibTransId="{56837AFC-6621-42A8-BFD2-66E4F564C18C}"/>
    <dgm:cxn modelId="{8FB3CA80-DD34-4F68-B118-EAE12645570F}" srcId="{BB0ECF89-2783-4E78-A209-A16EF114A1AA}" destId="{FFB58190-E438-47AF-86F3-FAEC2813ACF1}" srcOrd="0" destOrd="0" parTransId="{A40BCF22-228C-4E6F-A028-7BBDE5C12E5A}" sibTransId="{547F8894-C324-4B84-95BE-A51E4FE0FA16}"/>
    <dgm:cxn modelId="{B49FD08F-C9D7-4FC0-B446-ED9717719A00}" srcId="{BB0ECF89-2783-4E78-A209-A16EF114A1AA}" destId="{C2A3EC29-44BC-4E51-92DE-E27BF9CD4489}" srcOrd="2" destOrd="0" parTransId="{CE6B5045-A42D-4562-9588-2342D0E47934}" sibTransId="{10254594-A53F-49FE-B0F2-BC233EE7109F}"/>
    <dgm:cxn modelId="{C1909899-FCC3-407C-A4B9-FD78DCB8B48B}" type="presOf" srcId="{35797DA7-9303-49F8-8031-BFCA0C5C6D0B}" destId="{7D214E44-0E7C-4541-999C-4FB02DA0EF53}" srcOrd="0" destOrd="0" presId="urn:microsoft.com/office/officeart/2005/8/layout/default"/>
    <dgm:cxn modelId="{65F7B999-0617-4914-9ACA-887219EFD13E}" srcId="{BB0ECF89-2783-4E78-A209-A16EF114A1AA}" destId="{35797DA7-9303-49F8-8031-BFCA0C5C6D0B}" srcOrd="3" destOrd="0" parTransId="{5CC62BCA-831F-4990-9E58-E08C61E47037}" sibTransId="{AD8A01D1-7E41-49E2-AA1B-FD03DDBFE6DE}"/>
    <dgm:cxn modelId="{6D5E0E9A-6DF9-46C5-9DF7-FACD476FC22D}" srcId="{BB0ECF89-2783-4E78-A209-A16EF114A1AA}" destId="{EE58961E-4D24-4A3F-B98E-B632BE98073F}" srcOrd="5" destOrd="0" parTransId="{A22E41EF-9423-4F13-9341-9F7CED9B565F}" sibTransId="{79ED9298-001B-445A-B9FD-0F4E55BD01C4}"/>
    <dgm:cxn modelId="{85DFEDCC-0924-44DE-912B-20FF53AC7FB8}" type="presOf" srcId="{EE58961E-4D24-4A3F-B98E-B632BE98073F}" destId="{0F890A5B-68B2-4EED-9939-A687E0633E63}" srcOrd="0" destOrd="0" presId="urn:microsoft.com/office/officeart/2005/8/layout/default"/>
    <dgm:cxn modelId="{7A5571DB-DA4C-4D86-8FC5-065278BBA83F}" type="presOf" srcId="{FFB58190-E438-47AF-86F3-FAEC2813ACF1}" destId="{82028842-255B-491D-BEEB-B11C061056CE}" srcOrd="0" destOrd="0" presId="urn:microsoft.com/office/officeart/2005/8/layout/default"/>
    <dgm:cxn modelId="{7C5A1DE3-A082-45A5-8F06-C8FC1AFFEC16}" type="presOf" srcId="{99E4C98C-98A3-4982-B6CF-FCA1C3562704}" destId="{B2CF0565-7E46-4116-8A87-3E285FEDEF12}" srcOrd="0" destOrd="0" presId="urn:microsoft.com/office/officeart/2005/8/layout/default"/>
    <dgm:cxn modelId="{57FD12E4-7F9D-4E54-B731-0804ECC983DA}" type="presOf" srcId="{C3CF4B5F-690A-4A5E-9EB9-6D2C483DA55B}" destId="{AFDD16B9-0F05-4CC3-B514-85E19642D50E}" srcOrd="0" destOrd="0" presId="urn:microsoft.com/office/officeart/2005/8/layout/default"/>
    <dgm:cxn modelId="{7D415CE6-53A9-49A7-9618-2964CD5C3B70}" type="presParOf" srcId="{187F2A7E-8C38-4756-8F96-CEE55E15DB3C}" destId="{82028842-255B-491D-BEEB-B11C061056CE}" srcOrd="0" destOrd="0" presId="urn:microsoft.com/office/officeart/2005/8/layout/default"/>
    <dgm:cxn modelId="{14F7107B-53B2-4774-A1F5-0A52B82780D5}" type="presParOf" srcId="{187F2A7E-8C38-4756-8F96-CEE55E15DB3C}" destId="{F4D5C196-3D80-4CC5-81CE-00821798410F}" srcOrd="1" destOrd="0" presId="urn:microsoft.com/office/officeart/2005/8/layout/default"/>
    <dgm:cxn modelId="{6F7B07B6-C3FC-40C0-9854-A6C8068ECC5C}" type="presParOf" srcId="{187F2A7E-8C38-4756-8F96-CEE55E15DB3C}" destId="{AFDD16B9-0F05-4CC3-B514-85E19642D50E}" srcOrd="2" destOrd="0" presId="urn:microsoft.com/office/officeart/2005/8/layout/default"/>
    <dgm:cxn modelId="{F84058AC-EEFF-47EE-9A1B-75F087F81C0E}" type="presParOf" srcId="{187F2A7E-8C38-4756-8F96-CEE55E15DB3C}" destId="{865D4B47-916D-4142-A6AF-3476506E6B19}" srcOrd="3" destOrd="0" presId="urn:microsoft.com/office/officeart/2005/8/layout/default"/>
    <dgm:cxn modelId="{0DDEBC1A-67D5-4083-B905-828610D6D265}" type="presParOf" srcId="{187F2A7E-8C38-4756-8F96-CEE55E15DB3C}" destId="{63F0435B-9C31-4547-9FBD-082A36234212}" srcOrd="4" destOrd="0" presId="urn:microsoft.com/office/officeart/2005/8/layout/default"/>
    <dgm:cxn modelId="{50C4FE2C-68B6-4AA0-856B-4A5D82ACFE8A}" type="presParOf" srcId="{187F2A7E-8C38-4756-8F96-CEE55E15DB3C}" destId="{805CCA07-CCEC-4CEE-8E7A-4A29333F5DC3}" srcOrd="5" destOrd="0" presId="urn:microsoft.com/office/officeart/2005/8/layout/default"/>
    <dgm:cxn modelId="{CE3441E1-DF96-4CB4-BE56-467F7663E228}" type="presParOf" srcId="{187F2A7E-8C38-4756-8F96-CEE55E15DB3C}" destId="{7D214E44-0E7C-4541-999C-4FB02DA0EF53}" srcOrd="6" destOrd="0" presId="urn:microsoft.com/office/officeart/2005/8/layout/default"/>
    <dgm:cxn modelId="{D58DAC54-D42E-4F41-A411-79459CE53101}" type="presParOf" srcId="{187F2A7E-8C38-4756-8F96-CEE55E15DB3C}" destId="{BEC4FF38-79B9-4B3B-9568-E920235ED1E6}" srcOrd="7" destOrd="0" presId="urn:microsoft.com/office/officeart/2005/8/layout/default"/>
    <dgm:cxn modelId="{A412BBFB-3584-40F4-8464-1FB9B8EFCCDB}" type="presParOf" srcId="{187F2A7E-8C38-4756-8F96-CEE55E15DB3C}" destId="{B2CF0565-7E46-4116-8A87-3E285FEDEF12}" srcOrd="8" destOrd="0" presId="urn:microsoft.com/office/officeart/2005/8/layout/default"/>
    <dgm:cxn modelId="{6B155332-E76C-4801-82A0-FEAA30A7D2BF}" type="presParOf" srcId="{187F2A7E-8C38-4756-8F96-CEE55E15DB3C}" destId="{23D3E738-B367-4D24-B0A8-68A73BABC51D}" srcOrd="9" destOrd="0" presId="urn:microsoft.com/office/officeart/2005/8/layout/default"/>
    <dgm:cxn modelId="{A51FC489-F546-4461-A854-3274B5D03E3E}" type="presParOf" srcId="{187F2A7E-8C38-4756-8F96-CEE55E15DB3C}" destId="{0F890A5B-68B2-4EED-9939-A687E0633E6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What is Infrastructure as code?</a:t>
          </a: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Why is it important? / What problem does it solve?</a:t>
          </a: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err="1">
              <a:solidFill>
                <a:schemeClr val="bg1"/>
              </a:solidFill>
            </a:rPr>
            <a:t>IaC</a:t>
          </a:r>
          <a:r>
            <a:rPr lang="en-US" sz="1900" kern="1200" dirty="0">
              <a:solidFill>
                <a:schemeClr val="bg1"/>
              </a:solidFill>
            </a:rPr>
            <a:t> Implementations</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Basic Examples</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End-to-End Demo</a:t>
          </a:r>
        </a:p>
      </dsp:txBody>
      <dsp:txXfrm>
        <a:off x="1150288" y="4984278"/>
        <a:ext cx="5641034" cy="99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28842-255B-491D-BEEB-B11C061056CE}">
      <dsp:nvSpPr>
        <dsp:cNvPr id="0" name=""/>
        <dsp:cNvSpPr/>
      </dsp:nvSpPr>
      <dsp:spPr>
        <a:xfrm>
          <a:off x="0" y="39687"/>
          <a:ext cx="3286125" cy="1971675"/>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noProof="1">
            <a:solidFill>
              <a:schemeClr val="bg1"/>
            </a:solidFill>
          </a:endParaRPr>
        </a:p>
      </dsp:txBody>
      <dsp:txXfrm>
        <a:off x="0" y="39687"/>
        <a:ext cx="3286125" cy="1971675"/>
      </dsp:txXfrm>
    </dsp:sp>
    <dsp:sp modelId="{AFDD16B9-0F05-4CC3-B514-85E19642D50E}">
      <dsp:nvSpPr>
        <dsp:cNvPr id="0" name=""/>
        <dsp:cNvSpPr/>
      </dsp:nvSpPr>
      <dsp:spPr>
        <a:xfrm>
          <a:off x="3614737" y="39687"/>
          <a:ext cx="3286125" cy="1971675"/>
        </a:xfrm>
        <a:prstGeom prst="rect">
          <a:avLst/>
        </a:prstGeom>
        <a:gradFill rotWithShape="0">
          <a:gsLst>
            <a:gs pos="1000">
              <a:schemeClr val="tx1">
                <a:lumMod val="85000"/>
                <a:lumOff val="15000"/>
              </a:schemeClr>
            </a:gs>
            <a:gs pos="100000">
              <a:schemeClr val="accent2">
                <a:lumMod val="50000"/>
              </a:scheme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noProof="1">
            <a:solidFill>
              <a:schemeClr val="bg1"/>
            </a:solidFill>
          </a:endParaRPr>
        </a:p>
      </dsp:txBody>
      <dsp:txXfrm>
        <a:off x="3614737" y="39687"/>
        <a:ext cx="3286125" cy="1971675"/>
      </dsp:txXfrm>
    </dsp:sp>
    <dsp:sp modelId="{63F0435B-9C31-4547-9FBD-082A36234212}">
      <dsp:nvSpPr>
        <dsp:cNvPr id="0" name=""/>
        <dsp:cNvSpPr/>
      </dsp:nvSpPr>
      <dsp:spPr>
        <a:xfrm>
          <a:off x="7229475" y="39687"/>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7229475" y="39687"/>
        <a:ext cx="3286125" cy="1971675"/>
      </dsp:txXfrm>
    </dsp:sp>
    <dsp:sp modelId="{7D214E44-0E7C-4541-999C-4FB02DA0EF53}">
      <dsp:nvSpPr>
        <dsp:cNvPr id="0" name=""/>
        <dsp:cNvSpPr/>
      </dsp:nvSpPr>
      <dsp:spPr>
        <a:xfrm>
          <a:off x="0"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0" y="2339975"/>
        <a:ext cx="3286125" cy="1971675"/>
      </dsp:txXfrm>
    </dsp:sp>
    <dsp:sp modelId="{B2CF0565-7E46-4116-8A87-3E285FEDEF12}">
      <dsp:nvSpPr>
        <dsp:cNvPr id="0" name=""/>
        <dsp:cNvSpPr/>
      </dsp:nvSpPr>
      <dsp:spPr>
        <a:xfrm>
          <a:off x="3614737"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3614737" y="2339975"/>
        <a:ext cx="3286125" cy="1971675"/>
      </dsp:txXfrm>
    </dsp:sp>
    <dsp:sp modelId="{0F890A5B-68B2-4EED-9939-A687E0633E63}">
      <dsp:nvSpPr>
        <dsp:cNvPr id="0" name=""/>
        <dsp:cNvSpPr/>
      </dsp:nvSpPr>
      <dsp:spPr>
        <a:xfrm>
          <a:off x="7229475" y="2339975"/>
          <a:ext cx="3286125" cy="1971675"/>
        </a:xfrm>
        <a:prstGeom prst="rect">
          <a:avLst/>
        </a:prstGeom>
        <a:gradFill rotWithShape="0">
          <a:gsLst>
            <a:gs pos="1000">
              <a:srgbClr val="000000">
                <a:lumMod val="85000"/>
                <a:lumOff val="15000"/>
              </a:srgbClr>
            </a:gs>
            <a:gs pos="100000">
              <a:srgbClr val="17B2D1">
                <a:lumMod val="50000"/>
              </a:srgbClr>
            </a:gs>
          </a:gsLst>
          <a:lin ang="12600000" scaled="0"/>
        </a:gra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199" tIns="330200" rIns="256199" bIns="330200" numCol="1" spcCol="1270" anchor="t" anchorCtr="0">
          <a:noAutofit/>
        </a:bodyPr>
        <a:lstStyle/>
        <a:p>
          <a:pPr marL="0" lvl="0" indent="0" algn="l" defTabSz="711200">
            <a:lnSpc>
              <a:spcPct val="90000"/>
            </a:lnSpc>
            <a:spcBef>
              <a:spcPct val="0"/>
            </a:spcBef>
            <a:spcAft>
              <a:spcPct val="35000"/>
            </a:spcAft>
            <a:buNone/>
          </a:pPr>
          <a:endParaRPr lang="en-US" sz="1600" kern="1200" dirty="0">
            <a:solidFill>
              <a:srgbClr val="FFFFFF"/>
            </a:solidFill>
            <a:latin typeface="Calibri"/>
            <a:ea typeface="+mn-ea"/>
            <a:cs typeface="+mn-cs"/>
          </a:endParaRP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16927-5E9C-4E77-85FE-EE4C81C1DE39}" type="datetimeFigureOut">
              <a:rPr lang="en-US" smtClean="0"/>
              <a:t>6/20/2022</a:t>
            </a:fld>
            <a:endParaRPr lang="en-US" dirty="0"/>
          </a:p>
        </p:txBody>
      </p:sp>
      <p:sp>
        <p:nvSpPr>
          <p:cNvPr id="4" name="Footer Placeholder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6/20/2022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 PIN - 914 180</a:t>
            </a:r>
          </a:p>
        </p:txBody>
      </p:sp>
      <p:sp>
        <p:nvSpPr>
          <p:cNvPr id="4" name="Slide Number Placeholder 3"/>
          <p:cNvSpPr>
            <a:spLocks noGrp="1"/>
          </p:cNvSpPr>
          <p:nvPr>
            <p:ph type="sldNum" sz="quarter" idx="5"/>
          </p:nvPr>
        </p:nvSpPr>
        <p:spPr/>
        <p:txBody>
          <a:bodyPr/>
          <a:lstStyle/>
          <a:p>
            <a:fld id="{D3F28A1F-3E69-47E5-AE93-E7F2155A242D}" type="slidenum">
              <a:rPr lang="en-US" smtClean="0"/>
              <a:t>1</a:t>
            </a:fld>
            <a:endParaRPr lang="en-US" dirty="0"/>
          </a:p>
        </p:txBody>
      </p:sp>
    </p:spTree>
    <p:extLst>
      <p:ext uri="{BB962C8B-B14F-4D97-AF65-F5344CB8AC3E}">
        <p14:creationId xmlns:p14="http://schemas.microsoft.com/office/powerpoint/2010/main" val="4122327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12</a:t>
            </a:fld>
            <a:endParaRPr lang="en-US" dirty="0"/>
          </a:p>
        </p:txBody>
      </p:sp>
    </p:spTree>
    <p:extLst>
      <p:ext uri="{BB962C8B-B14F-4D97-AF65-F5344CB8AC3E}">
        <p14:creationId xmlns:p14="http://schemas.microsoft.com/office/powerpoint/2010/main" val="2305231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13</a:t>
            </a:fld>
            <a:endParaRPr lang="en-US" dirty="0"/>
          </a:p>
        </p:txBody>
      </p:sp>
    </p:spTree>
    <p:extLst>
      <p:ext uri="{BB962C8B-B14F-4D97-AF65-F5344CB8AC3E}">
        <p14:creationId xmlns:p14="http://schemas.microsoft.com/office/powerpoint/2010/main" val="862286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 cautious of technical detail in examples</a:t>
            </a:r>
          </a:p>
          <a:p>
            <a:pPr marL="171450" indent="-171450">
              <a:buFontTx/>
              <a:buChar char="-"/>
            </a:pPr>
            <a:r>
              <a:rPr lang="en-US" dirty="0"/>
              <a:t>Do Terraform Examples First</a:t>
            </a:r>
          </a:p>
          <a:p>
            <a:pPr marL="171450" indent="-171450">
              <a:buFontTx/>
              <a:buChar char="-"/>
            </a:pPr>
            <a:r>
              <a:rPr lang="en-US" dirty="0"/>
              <a:t>TF1 and TF2 then B1 B2</a:t>
            </a:r>
          </a:p>
          <a:p>
            <a:pPr marL="171450" indent="-171450">
              <a:buFontTx/>
              <a:buChar char="-"/>
            </a:pPr>
            <a:r>
              <a:rPr lang="en-US" dirty="0"/>
              <a:t>Local State in examples 1&amp;2, remote state example 3</a:t>
            </a:r>
          </a:p>
          <a:p>
            <a:pPr marL="171450" indent="-171450">
              <a:buFontTx/>
              <a:buChar char="-"/>
            </a:pPr>
            <a:r>
              <a:rPr lang="en-US" dirty="0"/>
              <a:t>Example 1 simplify</a:t>
            </a:r>
          </a:p>
          <a:p>
            <a:pPr marL="171450" indent="-171450">
              <a:buFontTx/>
              <a:buChar char="-"/>
            </a:pPr>
            <a:r>
              <a:rPr lang="en-US" dirty="0"/>
              <a:t>More detail on non-technical benefits</a:t>
            </a:r>
          </a:p>
          <a:p>
            <a:pPr marL="171450" indent="-171450">
              <a:buFontTx/>
              <a:buChar char="-"/>
            </a:pPr>
            <a:r>
              <a:rPr lang="en-US" dirty="0"/>
              <a:t>-Risk Mitigation</a:t>
            </a:r>
          </a:p>
          <a:p>
            <a:pPr marL="171450" indent="-171450">
              <a:buFontTx/>
              <a:buChar char="-"/>
            </a:pPr>
            <a:r>
              <a:rPr lang="en-US" dirty="0"/>
              <a:t>-Disaster Recovery</a:t>
            </a:r>
          </a:p>
        </p:txBody>
      </p:sp>
      <p:sp>
        <p:nvSpPr>
          <p:cNvPr id="4" name="Slide Number Placeholder 3"/>
          <p:cNvSpPr>
            <a:spLocks noGrp="1"/>
          </p:cNvSpPr>
          <p:nvPr>
            <p:ph type="sldNum" sz="quarter" idx="5"/>
          </p:nvPr>
        </p:nvSpPr>
        <p:spPr/>
        <p:txBody>
          <a:bodyPr/>
          <a:lstStyle/>
          <a:p>
            <a:fld id="{D3F28A1F-3E69-47E5-AE93-E7F2155A242D}" type="slidenum">
              <a:rPr lang="en-US" smtClean="0"/>
              <a:t>14</a:t>
            </a:fld>
            <a:endParaRPr lang="en-US" dirty="0"/>
          </a:p>
        </p:txBody>
      </p:sp>
    </p:spTree>
    <p:extLst>
      <p:ext uri="{BB962C8B-B14F-4D97-AF65-F5344CB8AC3E}">
        <p14:creationId xmlns:p14="http://schemas.microsoft.com/office/powerpoint/2010/main" val="166103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taken at a Lansing </a:t>
            </a:r>
            <a:r>
              <a:rPr lang="en-US" dirty="0" err="1"/>
              <a:t>Lugnuts</a:t>
            </a:r>
            <a:r>
              <a:rPr lang="en-US" dirty="0"/>
              <a:t> game  which is our City’s equivalent to the Richmond Flying Squirrels</a:t>
            </a:r>
            <a:br>
              <a:rPr lang="en-US" dirty="0"/>
            </a:br>
            <a:br>
              <a:rPr lang="en-US" dirty="0"/>
            </a:br>
            <a:r>
              <a:rPr lang="en-US" dirty="0"/>
              <a:t>Unfortunately, I believe they are 1 Division lower than the Richmond Flying Squirrels, so they don’t ever get to play one another</a:t>
            </a:r>
          </a:p>
        </p:txBody>
      </p:sp>
      <p:sp>
        <p:nvSpPr>
          <p:cNvPr id="4" name="Slide Number Placeholder 3"/>
          <p:cNvSpPr>
            <a:spLocks noGrp="1"/>
          </p:cNvSpPr>
          <p:nvPr>
            <p:ph type="sldNum" sz="quarter" idx="5"/>
          </p:nvPr>
        </p:nvSpPr>
        <p:spPr/>
        <p:txBody>
          <a:bodyPr/>
          <a:lstStyle/>
          <a:p>
            <a:fld id="{D3F28A1F-3E69-47E5-AE93-E7F2155A242D}" type="slidenum">
              <a:rPr lang="en-US" smtClean="0"/>
              <a:t>2</a:t>
            </a:fld>
            <a:endParaRPr lang="en-US" dirty="0"/>
          </a:p>
        </p:txBody>
      </p:sp>
    </p:spTree>
    <p:extLst>
      <p:ext uri="{BB962C8B-B14F-4D97-AF65-F5344CB8AC3E}">
        <p14:creationId xmlns:p14="http://schemas.microsoft.com/office/powerpoint/2010/main" val="4167667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3</a:t>
            </a:fld>
            <a:endParaRPr lang="en-US" dirty="0"/>
          </a:p>
        </p:txBody>
      </p:sp>
    </p:spTree>
    <p:extLst>
      <p:ext uri="{BB962C8B-B14F-4D97-AF65-F5344CB8AC3E}">
        <p14:creationId xmlns:p14="http://schemas.microsoft.com/office/powerpoint/2010/main" val="387933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Drift</a:t>
            </a:r>
          </a:p>
          <a:p>
            <a:pPr marL="171450" indent="-171450">
              <a:buFontTx/>
              <a:buChar char="-"/>
            </a:pPr>
            <a:r>
              <a:rPr lang="en-US" dirty="0"/>
              <a:t>Environments Slowly become unique</a:t>
            </a:r>
          </a:p>
          <a:p>
            <a:pPr marL="171450" indent="-171450">
              <a:buFontTx/>
              <a:buChar char="-"/>
            </a:pPr>
            <a:r>
              <a:rPr lang="en-US" dirty="0"/>
              <a:t>Just one change here, another change there in the portal and over time that leads to entirely different environments</a:t>
            </a:r>
          </a:p>
          <a:p>
            <a:endParaRPr lang="en-US" dirty="0"/>
          </a:p>
          <a:p>
            <a:r>
              <a:rPr lang="en-US" dirty="0"/>
              <a:t>Conceptual Differences</a:t>
            </a:r>
          </a:p>
          <a:p>
            <a:pPr marL="171450" indent="-171450">
              <a:buFontTx/>
              <a:buChar char="-"/>
            </a:pPr>
            <a:r>
              <a:rPr lang="en-US" dirty="0"/>
              <a:t>Pets vs</a:t>
            </a:r>
            <a:r>
              <a:rPr lang="en-US" baseline="0" dirty="0"/>
              <a:t> Cattle</a:t>
            </a:r>
          </a:p>
          <a:p>
            <a:pPr marL="171450" indent="-171450">
              <a:buFontTx/>
              <a:buChar char="-"/>
            </a:pPr>
            <a:r>
              <a:rPr lang="en-US" baseline="0" dirty="0"/>
              <a:t>Pets</a:t>
            </a:r>
          </a:p>
          <a:p>
            <a:pPr marL="628650" lvl="1" indent="-171450">
              <a:buFontTx/>
              <a:buChar char="-"/>
            </a:pPr>
            <a:r>
              <a:rPr lang="en-US" baseline="0" dirty="0" err="1"/>
              <a:t>Indispensible</a:t>
            </a:r>
            <a:r>
              <a:rPr lang="en-US" baseline="0" dirty="0"/>
              <a:t> (unique)</a:t>
            </a:r>
          </a:p>
          <a:p>
            <a:pPr marL="628650" lvl="1" indent="-171450">
              <a:buFontTx/>
              <a:buChar char="-"/>
            </a:pPr>
            <a:r>
              <a:rPr lang="en-US" baseline="0" dirty="0"/>
              <a:t>Manually built</a:t>
            </a:r>
          </a:p>
          <a:p>
            <a:pPr marL="628650" lvl="1" indent="-171450">
              <a:buFontTx/>
              <a:buChar char="-"/>
            </a:pPr>
            <a:r>
              <a:rPr lang="en-US" baseline="0" dirty="0"/>
              <a:t>Managed by hand (fed)</a:t>
            </a:r>
          </a:p>
          <a:p>
            <a:pPr marL="628650" lvl="1" indent="-171450">
              <a:buFontTx/>
              <a:buChar char="-"/>
            </a:pPr>
            <a:r>
              <a:rPr lang="en-US" baseline="0" dirty="0"/>
              <a:t>Updated in Place</a:t>
            </a:r>
          </a:p>
          <a:p>
            <a:pPr marL="171450" lvl="0" indent="-171450">
              <a:buFontTx/>
              <a:buChar char="-"/>
            </a:pPr>
            <a:r>
              <a:rPr lang="en-US" baseline="0" dirty="0"/>
              <a:t>Cattle</a:t>
            </a:r>
          </a:p>
          <a:p>
            <a:pPr marL="628650" lvl="1" indent="-171450">
              <a:buFontTx/>
              <a:buChar char="-"/>
            </a:pPr>
            <a:r>
              <a:rPr lang="en-US" baseline="0" dirty="0"/>
              <a:t>Can be killed and easily replaced</a:t>
            </a:r>
          </a:p>
          <a:p>
            <a:pPr marL="628650" lvl="1" indent="-171450">
              <a:buFontTx/>
              <a:buChar char="-"/>
            </a:pPr>
            <a:r>
              <a:rPr lang="en-US" baseline="0" dirty="0"/>
              <a:t>Created by automated tools</a:t>
            </a:r>
          </a:p>
          <a:p>
            <a:pPr marL="628650" lvl="1" indent="-171450">
              <a:buFontTx/>
              <a:buChar char="-"/>
            </a:pPr>
            <a:r>
              <a:rPr lang="en-US" baseline="0" dirty="0"/>
              <a:t>No server is unique</a:t>
            </a:r>
          </a:p>
          <a:p>
            <a:pPr marL="628650" lvl="1" indent="-171450">
              <a:buFontTx/>
              <a:buChar char="-"/>
            </a:pPr>
            <a:endParaRPr lang="en-US" baseline="0" dirty="0"/>
          </a:p>
        </p:txBody>
      </p:sp>
      <p:sp>
        <p:nvSpPr>
          <p:cNvPr id="4" name="Slide Number Placeholder 3"/>
          <p:cNvSpPr>
            <a:spLocks noGrp="1"/>
          </p:cNvSpPr>
          <p:nvPr>
            <p:ph type="sldNum" sz="quarter" idx="5"/>
          </p:nvPr>
        </p:nvSpPr>
        <p:spPr/>
        <p:txBody>
          <a:bodyPr/>
          <a:lstStyle/>
          <a:p>
            <a:fld id="{D3F28A1F-3E69-47E5-AE93-E7F2155A242D}" type="slidenum">
              <a:rPr lang="en-US" smtClean="0"/>
              <a:t>5</a:t>
            </a:fld>
            <a:endParaRPr lang="en-US" dirty="0"/>
          </a:p>
        </p:txBody>
      </p:sp>
    </p:spTree>
    <p:extLst>
      <p:ext uri="{BB962C8B-B14F-4D97-AF65-F5344CB8AC3E}">
        <p14:creationId xmlns:p14="http://schemas.microsoft.com/office/powerpoint/2010/main" val="273582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Idempotence Example</a:t>
            </a:r>
            <a:r>
              <a:rPr lang="en-US" baseline="0" dirty="0"/>
              <a:t> – </a:t>
            </a:r>
            <a:r>
              <a:rPr lang="en-US" sz="1200" b="0" i="0" u="none" strike="noStrike" kern="1200" dirty="0">
                <a:solidFill>
                  <a:schemeClr val="tx1"/>
                </a:solidFill>
                <a:effectLst/>
                <a:latin typeface="+mn-lt"/>
                <a:ea typeface="+mn-ea"/>
                <a:cs typeface="+mn-cs"/>
              </a:rPr>
              <a:t>HTTP Get requests are (supposed to be) idempotent. Meaning they can be executed multiple times without altering the state of your data or application</a:t>
            </a:r>
          </a:p>
          <a:p>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IaC</a:t>
            </a:r>
            <a:r>
              <a:rPr lang="en-US" sz="1200" b="0" i="0" u="none" strike="noStrike" kern="1200" baseline="0" dirty="0">
                <a:solidFill>
                  <a:schemeClr val="tx1"/>
                </a:solidFill>
                <a:effectLst/>
                <a:latin typeface="+mn-lt"/>
                <a:ea typeface="+mn-ea"/>
                <a:cs typeface="+mn-cs"/>
              </a:rPr>
              <a:t> Idempotence - </a:t>
            </a:r>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IaC</a:t>
            </a:r>
            <a:r>
              <a:rPr lang="en-US" sz="1200" b="0" i="0" u="none" strike="noStrike" kern="1200" dirty="0">
                <a:solidFill>
                  <a:schemeClr val="tx1"/>
                </a:solidFill>
                <a:effectLst/>
                <a:latin typeface="+mn-lt"/>
                <a:ea typeface="+mn-ea"/>
                <a:cs typeface="+mn-cs"/>
              </a:rPr>
              <a:t> deployment command always sets the environment to the same configuration regardless of its starting state. Typically done by discarding the current environment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re-creating a fresh environment.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3F28A1F-3E69-47E5-AE93-E7F2155A242D}" type="slidenum">
              <a:rPr lang="en-US" smtClean="0"/>
              <a:t>6</a:t>
            </a:fld>
            <a:endParaRPr lang="en-US" dirty="0"/>
          </a:p>
        </p:txBody>
      </p:sp>
    </p:spTree>
    <p:extLst>
      <p:ext uri="{BB962C8B-B14F-4D97-AF65-F5344CB8AC3E}">
        <p14:creationId xmlns:p14="http://schemas.microsoft.com/office/powerpoint/2010/main" val="361182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 </a:t>
            </a:r>
          </a:p>
          <a:p>
            <a:pPr marL="171450" indent="-171450">
              <a:buFontTx/>
              <a:buChar char="-"/>
            </a:pPr>
            <a:r>
              <a:rPr lang="en-US" dirty="0"/>
              <a:t>One region goes down, can quickly restore to another region</a:t>
            </a:r>
          </a:p>
          <a:p>
            <a:pPr marL="171450" indent="-171450">
              <a:buFontTx/>
              <a:buChar char="-"/>
            </a:pPr>
            <a:endParaRPr lang="en-US" dirty="0"/>
          </a:p>
          <a:p>
            <a:pPr marL="0" indent="0">
              <a:buFontTx/>
              <a:buNone/>
            </a:pPr>
            <a:r>
              <a:rPr lang="en-US" dirty="0"/>
              <a:t>Environments</a:t>
            </a:r>
          </a:p>
          <a:p>
            <a:pPr marL="171450" indent="-171450">
              <a:buFontTx/>
              <a:buChar char="-"/>
            </a:pPr>
            <a:r>
              <a:rPr lang="en-US" dirty="0"/>
              <a:t>Specific testing scenario</a:t>
            </a:r>
          </a:p>
          <a:p>
            <a:pPr marL="171450" indent="-171450">
              <a:buFontTx/>
              <a:buChar char="-"/>
            </a:pPr>
            <a:r>
              <a:rPr lang="en-US" dirty="0"/>
              <a:t>Like Perf Testing can be run and destroyed without incurring extra cost </a:t>
            </a:r>
          </a:p>
        </p:txBody>
      </p:sp>
      <p:sp>
        <p:nvSpPr>
          <p:cNvPr id="4" name="Slide Number Placeholder 3"/>
          <p:cNvSpPr>
            <a:spLocks noGrp="1"/>
          </p:cNvSpPr>
          <p:nvPr>
            <p:ph type="sldNum" sz="quarter" idx="5"/>
          </p:nvPr>
        </p:nvSpPr>
        <p:spPr/>
        <p:txBody>
          <a:bodyPr/>
          <a:lstStyle/>
          <a:p>
            <a:fld id="{D3F28A1F-3E69-47E5-AE93-E7F2155A242D}" type="slidenum">
              <a:rPr lang="en-US" smtClean="0"/>
              <a:t>7</a:t>
            </a:fld>
            <a:endParaRPr lang="en-US" dirty="0"/>
          </a:p>
        </p:txBody>
      </p:sp>
    </p:spTree>
    <p:extLst>
      <p:ext uri="{BB962C8B-B14F-4D97-AF65-F5344CB8AC3E}">
        <p14:creationId xmlns:p14="http://schemas.microsoft.com/office/powerpoint/2010/main" val="286831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 list of some of the popular </a:t>
            </a:r>
            <a:r>
              <a:rPr lang="en-US" baseline="0" dirty="0" err="1"/>
              <a:t>IaC</a:t>
            </a:r>
            <a:r>
              <a:rPr lang="en-US" baseline="0" dirty="0"/>
              <a:t> implementations.  This is not meant to be prescriptive or exhaustive.  There are other ways of doing </a:t>
            </a:r>
            <a:r>
              <a:rPr lang="en-US" baseline="0" dirty="0" err="1"/>
              <a:t>IaC</a:t>
            </a:r>
            <a:r>
              <a:rPr lang="en-US" baseline="0" dirty="0"/>
              <a:t> without using one of these implementations.</a:t>
            </a:r>
          </a:p>
          <a:p>
            <a:endParaRPr lang="en-US" baseline="0" dirty="0"/>
          </a:p>
          <a:p>
            <a:pPr marL="171450" indent="-171450">
              <a:buFontTx/>
              <a:buChar char="-"/>
            </a:pPr>
            <a:r>
              <a:rPr lang="en-US" baseline="0" dirty="0"/>
              <a:t>Library of Scripts</a:t>
            </a:r>
          </a:p>
          <a:p>
            <a:pPr marL="628650" lvl="1" indent="-171450">
              <a:buFontTx/>
              <a:buChar char="-"/>
            </a:pPr>
            <a:r>
              <a:rPr lang="en-US" baseline="0" dirty="0"/>
              <a:t>Azure CLI</a:t>
            </a:r>
          </a:p>
          <a:p>
            <a:pPr marL="628650" lvl="1" indent="-171450">
              <a:buFontTx/>
              <a:buChar char="-"/>
            </a:pPr>
            <a:r>
              <a:rPr lang="en-US" baseline="0" dirty="0" err="1"/>
              <a:t>Powershell</a:t>
            </a:r>
            <a:endParaRPr lang="en-US" baseline="0" dirty="0"/>
          </a:p>
          <a:p>
            <a:pPr marL="628650" lvl="1" indent="-171450">
              <a:buFontTx/>
              <a:buChar char="-"/>
            </a:pPr>
            <a:r>
              <a:rPr lang="en-US" baseline="0" dirty="0"/>
              <a:t>Bash</a:t>
            </a:r>
          </a:p>
          <a:p>
            <a:pPr marL="0" lvl="0" indent="0">
              <a:buFontTx/>
              <a:buNone/>
            </a:pPr>
            <a:endParaRPr lang="en-US" baseline="0" dirty="0"/>
          </a:p>
          <a:p>
            <a:pPr marL="0" lvl="0" indent="0">
              <a:buFontTx/>
              <a:buNone/>
            </a:pPr>
            <a:r>
              <a:rPr lang="en-US" baseline="0" dirty="0"/>
              <a:t>CloudFormation is proprietary to AWS and ARM / Bicep is Proprietary to Azure</a:t>
            </a:r>
          </a:p>
        </p:txBody>
      </p:sp>
      <p:sp>
        <p:nvSpPr>
          <p:cNvPr id="4" name="Slide Number Placeholder 3"/>
          <p:cNvSpPr>
            <a:spLocks noGrp="1"/>
          </p:cNvSpPr>
          <p:nvPr>
            <p:ph type="sldNum" sz="quarter" idx="5"/>
          </p:nvPr>
        </p:nvSpPr>
        <p:spPr/>
        <p:txBody>
          <a:bodyPr/>
          <a:lstStyle/>
          <a:p>
            <a:fld id="{D3F28A1F-3E69-47E5-AE93-E7F2155A242D}" type="slidenum">
              <a:rPr lang="en-US" smtClean="0"/>
              <a:t>8</a:t>
            </a:fld>
            <a:endParaRPr lang="en-US" dirty="0"/>
          </a:p>
        </p:txBody>
      </p:sp>
    </p:spTree>
    <p:extLst>
      <p:ext uri="{BB962C8B-B14F-4D97-AF65-F5344CB8AC3E}">
        <p14:creationId xmlns:p14="http://schemas.microsoft.com/office/powerpoint/2010/main" val="331064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 Presentation Background – High Level</a:t>
            </a:r>
            <a:br>
              <a:rPr lang="en-US" b="1" dirty="0"/>
            </a:br>
            <a:br>
              <a:rPr lang="en-US" b="0" dirty="0"/>
            </a:br>
            <a:r>
              <a:rPr lang="en-US" b="0" dirty="0"/>
              <a:t>This presentation was born out of a side project I was working on a couple of years ago.  There were some different attributes of tools I needed, and I’ll explain some of the major ones which influenced my decision</a:t>
            </a:r>
            <a:endParaRPr lang="en-US" b="1" dirty="0"/>
          </a:p>
          <a:p>
            <a:endParaRPr lang="en-US" dirty="0"/>
          </a:p>
          <a:p>
            <a:r>
              <a:rPr lang="en-US" b="1" dirty="0"/>
              <a:t>Provisioning Tools vs </a:t>
            </a:r>
            <a:r>
              <a:rPr lang="en-US" b="1" baseline="0" dirty="0"/>
              <a:t>Configuration management tools</a:t>
            </a:r>
            <a:br>
              <a:rPr lang="en-US" baseline="0" dirty="0"/>
            </a:br>
            <a:endParaRPr lang="en-US" baseline="0" dirty="0"/>
          </a:p>
          <a:p>
            <a:pPr rtl="0"/>
            <a:r>
              <a:rPr lang="en-US" sz="1200" b="1" i="0" u="none" strike="noStrike" kern="1200" dirty="0">
                <a:solidFill>
                  <a:schemeClr val="tx1"/>
                </a:solidFill>
                <a:effectLst/>
                <a:latin typeface="+mn-lt"/>
                <a:ea typeface="+mn-ea"/>
                <a:cs typeface="+mn-cs"/>
              </a:rPr>
              <a:t>Chef, Puppet, Ansible </a:t>
            </a:r>
            <a:r>
              <a:rPr lang="en-US" sz="1200" b="0" i="0" u="none" strike="noStrike" kern="1200" dirty="0">
                <a:solidFill>
                  <a:schemeClr val="tx1"/>
                </a:solidFill>
                <a:effectLst/>
                <a:latin typeface="+mn-lt"/>
                <a:ea typeface="+mn-ea"/>
                <a:cs typeface="+mn-cs"/>
              </a:rPr>
              <a:t>are all configuration management tools, meaning they are designed to install and manage software on existing servers. </a:t>
            </a:r>
          </a:p>
          <a:p>
            <a:pPr rtl="0"/>
            <a:endParaRPr lang="en-US" sz="1200" b="0"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Terraform, ARM/Bicep, CloudFormation</a:t>
            </a:r>
            <a:r>
              <a:rPr lang="en-US" sz="1200" b="0" i="0" u="none" strike="noStrike" kern="1200" dirty="0">
                <a:solidFill>
                  <a:schemeClr val="tx1"/>
                </a:solidFill>
                <a:effectLst/>
                <a:latin typeface="+mn-lt"/>
                <a:ea typeface="+mn-ea"/>
                <a:cs typeface="+mn-cs"/>
              </a:rPr>
              <a:t> are provisioning tools, meaning they are designed to create the servers / other cloud resources themselves.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These two attributes are not mutually exclusive. Configuration Management tools can do some amount of provisioning and provisioning tools can do some sort of configuration management. Some tools are just better suited for different types of tasks</a:t>
            </a:r>
            <a:endParaRPr lang="en-US" b="0" dirty="0">
              <a:effectLst/>
            </a:endParaRPr>
          </a:p>
          <a:p>
            <a:br>
              <a:rPr lang="en-US" dirty="0"/>
            </a:br>
            <a:r>
              <a:rPr lang="en-US" b="1" dirty="0"/>
              <a:t>Declarative</a:t>
            </a:r>
            <a:r>
              <a:rPr lang="en-US" b="1" baseline="0" dirty="0"/>
              <a:t> vs Procedural</a:t>
            </a:r>
            <a:br>
              <a:rPr lang="en-US" b="1" baseline="0" dirty="0"/>
            </a:br>
            <a:endParaRPr lang="en-US" baseline="0" dirty="0"/>
          </a:p>
          <a:p>
            <a:pPr rtl="0"/>
            <a:r>
              <a:rPr lang="en-US" sz="1200" b="1" i="0" u="none" strike="noStrike" kern="1200" dirty="0">
                <a:solidFill>
                  <a:schemeClr val="tx1"/>
                </a:solidFill>
                <a:effectLst/>
                <a:latin typeface="+mn-lt"/>
                <a:ea typeface="+mn-ea"/>
                <a:cs typeface="+mn-cs"/>
              </a:rPr>
              <a:t>Terraform, ARM/Bicep, CloudFormation </a:t>
            </a:r>
            <a:r>
              <a:rPr lang="en-US" sz="1200" b="0" i="0" u="none" strike="noStrike" kern="1200" dirty="0">
                <a:solidFill>
                  <a:schemeClr val="tx1"/>
                </a:solidFill>
                <a:effectLst/>
                <a:latin typeface="+mn-lt"/>
                <a:ea typeface="+mn-ea"/>
                <a:cs typeface="+mn-cs"/>
              </a:rPr>
              <a:t>use a declarative style language.  Meaning you write your configuration code that specifies the desired end state and then tooling figures out the changes necessary to achieve that end state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Contrary to Declarative is the procedural style language which </a:t>
            </a:r>
            <a:r>
              <a:rPr lang="en-US" sz="1200" b="1" i="0" u="none" strike="noStrike" kern="1200" dirty="0">
                <a:solidFill>
                  <a:schemeClr val="tx1"/>
                </a:solidFill>
                <a:effectLst/>
                <a:latin typeface="+mn-lt"/>
                <a:ea typeface="+mn-ea"/>
                <a:cs typeface="+mn-cs"/>
              </a:rPr>
              <a:t>Chef </a:t>
            </a:r>
            <a:r>
              <a:rPr lang="en-US" sz="1200" b="0" i="0" u="none" strike="noStrike" kern="1200" dirty="0">
                <a:solidFill>
                  <a:schemeClr val="tx1"/>
                </a:solidFill>
                <a:effectLst/>
                <a:latin typeface="+mn-lt"/>
                <a:ea typeface="+mn-ea"/>
                <a:cs typeface="+mn-cs"/>
              </a:rPr>
              <a:t>and </a:t>
            </a:r>
            <a:r>
              <a:rPr lang="en-US" sz="1200" b="1" i="0" u="none" strike="noStrike" kern="1200" dirty="0">
                <a:solidFill>
                  <a:schemeClr val="tx1"/>
                </a:solidFill>
                <a:effectLst/>
                <a:latin typeface="+mn-lt"/>
                <a:ea typeface="+mn-ea"/>
                <a:cs typeface="+mn-cs"/>
              </a:rPr>
              <a:t>Ansible </a:t>
            </a:r>
            <a:r>
              <a:rPr lang="en-US" sz="1200" b="0" i="0" u="none" strike="noStrike" kern="1200" dirty="0">
                <a:solidFill>
                  <a:schemeClr val="tx1"/>
                </a:solidFill>
                <a:effectLst/>
                <a:latin typeface="+mn-lt"/>
                <a:ea typeface="+mn-ea"/>
                <a:cs typeface="+mn-cs"/>
              </a:rPr>
              <a:t>use. This is where you write step by step configuration code to achieve your desired end state.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(Show</a:t>
            </a:r>
            <a:r>
              <a:rPr lang="en-US" sz="1200" b="0" i="0" u="none" strike="noStrike" kern="1200" baseline="0" dirty="0">
                <a:solidFill>
                  <a:schemeClr val="tx1"/>
                </a:solidFill>
                <a:effectLst/>
                <a:latin typeface="+mn-lt"/>
                <a:ea typeface="+mn-ea"/>
                <a:cs typeface="+mn-cs"/>
              </a:rPr>
              <a:t> Ansible and Terraform Example)</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9</a:t>
            </a:fld>
            <a:endParaRPr lang="en-US" dirty="0"/>
          </a:p>
        </p:txBody>
      </p:sp>
    </p:spTree>
    <p:extLst>
      <p:ext uri="{BB962C8B-B14F-4D97-AF65-F5344CB8AC3E}">
        <p14:creationId xmlns:p14="http://schemas.microsoft.com/office/powerpoint/2010/main" val="141304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Terraform?</a:t>
            </a:r>
          </a:p>
          <a:p>
            <a:endParaRPr lang="en-US" dirty="0"/>
          </a:p>
          <a:p>
            <a:r>
              <a:rPr lang="en-US" dirty="0"/>
              <a:t>At the time of working on and releasing this project I was familiar with Azure App services and had hosted a few API’s hosted on the platform previously</a:t>
            </a:r>
          </a:p>
          <a:p>
            <a:endParaRPr lang="en-US" dirty="0"/>
          </a:p>
          <a:p>
            <a:r>
              <a:rPr lang="en-US" dirty="0"/>
              <a:t>Found their static website hosting for Single Page Applications lagged behind what AWS offered, so I decided on a multi-cloud approach. (I believe Azure has caught up in that regard now)</a:t>
            </a:r>
          </a:p>
          <a:p>
            <a:endParaRPr lang="en-US" dirty="0"/>
          </a:p>
          <a:p>
            <a:r>
              <a:rPr lang="en-US" dirty="0"/>
              <a:t>I also knew I wanted to use a declarative model, so of all the provisioning tools I was looking at I could either maintain separate proprietary provisioning code for the front end and back end, or utilize a tool which supported multiple cloud providers</a:t>
            </a:r>
          </a:p>
        </p:txBody>
      </p:sp>
      <p:sp>
        <p:nvSpPr>
          <p:cNvPr id="4" name="Slide Number Placeholder 3"/>
          <p:cNvSpPr>
            <a:spLocks noGrp="1"/>
          </p:cNvSpPr>
          <p:nvPr>
            <p:ph type="sldNum" sz="quarter" idx="5"/>
          </p:nvPr>
        </p:nvSpPr>
        <p:spPr/>
        <p:txBody>
          <a:bodyPr/>
          <a:lstStyle/>
          <a:p>
            <a:fld id="{D3F28A1F-3E69-47E5-AE93-E7F2155A242D}" type="slidenum">
              <a:rPr lang="en-US" smtClean="0"/>
              <a:t>10</a:t>
            </a:fld>
            <a:endParaRPr lang="en-US" dirty="0"/>
          </a:p>
        </p:txBody>
      </p:sp>
    </p:spTree>
    <p:extLst>
      <p:ext uri="{BB962C8B-B14F-4D97-AF65-F5344CB8AC3E}">
        <p14:creationId xmlns:p14="http://schemas.microsoft.com/office/powerpoint/2010/main" val="382917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www.pngall.com/innovation-p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thielking/TerraformExampl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hielking/TerraformExample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2.sv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17.svg"/><Relationship Id="rId5" Type="http://schemas.openxmlformats.org/officeDocument/2006/relationships/diagramQuickStyle" Target="../diagrams/quickStyle2.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sv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p:txBody>
          <a:bodyPr/>
          <a:lstStyle/>
          <a:p>
            <a:r>
              <a:rPr lang="en-US" dirty="0" err="1"/>
              <a:t>IaC</a:t>
            </a:r>
            <a:r>
              <a:rPr lang="en-US" dirty="0"/>
              <a:t> – With Terraform</a:t>
            </a:r>
          </a:p>
        </p:txBody>
      </p:sp>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p:txBody>
          <a:bodyPr/>
          <a:lstStyle/>
          <a:p>
            <a:r>
              <a:rPr lang="en-US" dirty="0"/>
              <a:t>Exploring Infrastructure as Code</a:t>
            </a:r>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1</a:t>
            </a:fld>
            <a:endParaRPr lang="en-US" dirty="0"/>
          </a:p>
        </p:txBody>
      </p:sp>
      <p:pic>
        <p:nvPicPr>
          <p:cNvPr id="29" name="Picture Placeholder 28">
            <a:extLst>
              <a:ext uri="{FF2B5EF4-FFF2-40B4-BE49-F238E27FC236}">
                <a16:creationId xmlns:a16="http://schemas.microsoft.com/office/drawing/2014/main" id="{AE2FE2E9-1D1E-404B-A659-DD19B5D66B5B}"/>
              </a:ext>
            </a:extLst>
          </p:cNvPr>
          <p:cNvPicPr>
            <a:picLocks noGrp="1" noChangeAspect="1"/>
          </p:cNvPicPr>
          <p:nvPr>
            <p:ph type="pic"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1" y="170121"/>
            <a:ext cx="7512001" cy="6379561"/>
          </a:xfrm>
        </p:spPr>
      </p:pic>
      <p:sp>
        <p:nvSpPr>
          <p:cNvPr id="8" name="TextBox 7">
            <a:extLst>
              <a:ext uri="{FF2B5EF4-FFF2-40B4-BE49-F238E27FC236}">
                <a16:creationId xmlns:a16="http://schemas.microsoft.com/office/drawing/2014/main" id="{F44453D0-D008-448F-B4AD-C47A2FF4C8B5}"/>
              </a:ext>
            </a:extLst>
          </p:cNvPr>
          <p:cNvSpPr txBox="1"/>
          <p:nvPr/>
        </p:nvSpPr>
        <p:spPr>
          <a:xfrm>
            <a:off x="-1" y="6318850"/>
            <a:ext cx="7512001" cy="230832"/>
          </a:xfrm>
          <a:prstGeom prst="rect">
            <a:avLst/>
          </a:prstGeom>
          <a:noFill/>
        </p:spPr>
        <p:txBody>
          <a:bodyPr wrap="square" rtlCol="0">
            <a:spAutoFit/>
          </a:bodyPr>
          <a:lstStyle/>
          <a:p>
            <a:r>
              <a:rPr lang="en-US" sz="900">
                <a:hlinkClick r:id="rId4" tooltip="http://www.pngall.com/innovation-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Terraform?</a:t>
            </a:r>
          </a:p>
        </p:txBody>
      </p:sp>
      <p:graphicFrame>
        <p:nvGraphicFramePr>
          <p:cNvPr id="5" name="Table 5">
            <a:extLst>
              <a:ext uri="{FF2B5EF4-FFF2-40B4-BE49-F238E27FC236}">
                <a16:creationId xmlns:a16="http://schemas.microsoft.com/office/drawing/2014/main" id="{193A37C7-4C0C-44E5-99B4-EA6E200F1913}"/>
              </a:ext>
            </a:extLst>
          </p:cNvPr>
          <p:cNvGraphicFramePr>
            <a:graphicFrameLocks noGrp="1"/>
          </p:cNvGraphicFramePr>
          <p:nvPr>
            <p:ph idx="1"/>
            <p:extLst>
              <p:ext uri="{D42A27DB-BD31-4B8C-83A1-F6EECF244321}">
                <p14:modId xmlns:p14="http://schemas.microsoft.com/office/powerpoint/2010/main" val="3410457990"/>
              </p:ext>
            </p:extLst>
          </p:nvPr>
        </p:nvGraphicFramePr>
        <p:xfrm>
          <a:off x="838199" y="1825625"/>
          <a:ext cx="10479740" cy="3195064"/>
        </p:xfrm>
        <a:graphic>
          <a:graphicData uri="http://schemas.openxmlformats.org/drawingml/2006/table">
            <a:tbl>
              <a:tblPr firstRow="1" bandRow="1">
                <a:tableStyleId>{5C22544A-7EE6-4342-B048-85BDC9FD1C3A}</a:tableStyleId>
              </a:tblPr>
              <a:tblGrid>
                <a:gridCol w="2277027">
                  <a:extLst>
                    <a:ext uri="{9D8B030D-6E8A-4147-A177-3AD203B41FA5}">
                      <a16:colId xmlns:a16="http://schemas.microsoft.com/office/drawing/2014/main" val="1226800214"/>
                    </a:ext>
                  </a:extLst>
                </a:gridCol>
                <a:gridCol w="1216220">
                  <a:extLst>
                    <a:ext uri="{9D8B030D-6E8A-4147-A177-3AD203B41FA5}">
                      <a16:colId xmlns:a16="http://schemas.microsoft.com/office/drawing/2014/main" val="471786358"/>
                    </a:ext>
                  </a:extLst>
                </a:gridCol>
                <a:gridCol w="1030196">
                  <a:extLst>
                    <a:ext uri="{9D8B030D-6E8A-4147-A177-3AD203B41FA5}">
                      <a16:colId xmlns:a16="http://schemas.microsoft.com/office/drawing/2014/main" val="842613185"/>
                    </a:ext>
                  </a:extLst>
                </a:gridCol>
                <a:gridCol w="2463051">
                  <a:extLst>
                    <a:ext uri="{9D8B030D-6E8A-4147-A177-3AD203B41FA5}">
                      <a16:colId xmlns:a16="http://schemas.microsoft.com/office/drawing/2014/main" val="3847413980"/>
                    </a:ext>
                  </a:extLst>
                </a:gridCol>
                <a:gridCol w="1746623">
                  <a:extLst>
                    <a:ext uri="{9D8B030D-6E8A-4147-A177-3AD203B41FA5}">
                      <a16:colId xmlns:a16="http://schemas.microsoft.com/office/drawing/2014/main" val="732709048"/>
                    </a:ext>
                  </a:extLst>
                </a:gridCol>
                <a:gridCol w="1746623">
                  <a:extLst>
                    <a:ext uri="{9D8B030D-6E8A-4147-A177-3AD203B41FA5}">
                      <a16:colId xmlns:a16="http://schemas.microsoft.com/office/drawing/2014/main" val="2468824260"/>
                    </a:ext>
                  </a:extLst>
                </a:gridCol>
              </a:tblGrid>
              <a:tr h="399383">
                <a:tc>
                  <a:txBody>
                    <a:bodyPr/>
                    <a:lstStyle/>
                    <a:p>
                      <a:endParaRPr lang="en-US"/>
                    </a:p>
                  </a:txBody>
                  <a:tcPr/>
                </a:tc>
                <a:tc>
                  <a:txBody>
                    <a:bodyPr/>
                    <a:lstStyle/>
                    <a:p>
                      <a:r>
                        <a:rPr lang="en-US" dirty="0"/>
                        <a:t>Source</a:t>
                      </a:r>
                    </a:p>
                  </a:txBody>
                  <a:tcPr/>
                </a:tc>
                <a:tc>
                  <a:txBody>
                    <a:bodyPr/>
                    <a:lstStyle/>
                    <a:p>
                      <a:r>
                        <a:rPr lang="en-US" dirty="0"/>
                        <a:t>Cloud</a:t>
                      </a:r>
                    </a:p>
                  </a:txBody>
                  <a:tcPr/>
                </a:tc>
                <a:tc>
                  <a:txBody>
                    <a:bodyPr/>
                    <a:lstStyle/>
                    <a:p>
                      <a:r>
                        <a:rPr lang="en-US" dirty="0"/>
                        <a:t>Type</a:t>
                      </a:r>
                    </a:p>
                  </a:txBody>
                  <a:tcPr/>
                </a:tc>
                <a:tc>
                  <a:txBody>
                    <a:bodyPr/>
                    <a:lstStyle/>
                    <a:p>
                      <a:r>
                        <a:rPr lang="en-US" dirty="0"/>
                        <a:t>Infra.</a:t>
                      </a:r>
                    </a:p>
                  </a:txBody>
                  <a:tcPr/>
                </a:tc>
                <a:tc>
                  <a:txBody>
                    <a:bodyPr/>
                    <a:lstStyle/>
                    <a:p>
                      <a:r>
                        <a:rPr lang="en-US" dirty="0"/>
                        <a:t>Language</a:t>
                      </a:r>
                    </a:p>
                  </a:txBody>
                  <a:tcPr/>
                </a:tc>
                <a:extLst>
                  <a:ext uri="{0D108BD9-81ED-4DB2-BD59-A6C34878D82A}">
                    <a16:rowId xmlns:a16="http://schemas.microsoft.com/office/drawing/2014/main" val="3754186831"/>
                  </a:ext>
                </a:extLst>
              </a:tr>
              <a:tr h="399383">
                <a:tc>
                  <a:txBody>
                    <a:bodyPr/>
                    <a:lstStyle/>
                    <a:p>
                      <a:r>
                        <a:rPr lang="en-US" dirty="0"/>
                        <a:t>Chef</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3801751893"/>
                  </a:ext>
                </a:extLst>
              </a:tr>
              <a:tr h="399383">
                <a:tc>
                  <a:txBody>
                    <a:bodyPr/>
                    <a:lstStyle/>
                    <a:p>
                      <a:r>
                        <a:rPr lang="en-US" dirty="0"/>
                        <a:t>Puppet</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2412198083"/>
                  </a:ext>
                </a:extLst>
              </a:tr>
              <a:tr h="399383">
                <a:tc>
                  <a:txBody>
                    <a:bodyPr/>
                    <a:lstStyle/>
                    <a:p>
                      <a:r>
                        <a:rPr lang="en-US" dirty="0"/>
                        <a:t>Ansible</a:t>
                      </a:r>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Procedural</a:t>
                      </a:r>
                    </a:p>
                  </a:txBody>
                  <a:tcPr/>
                </a:tc>
                <a:extLst>
                  <a:ext uri="{0D108BD9-81ED-4DB2-BD59-A6C34878D82A}">
                    <a16:rowId xmlns:a16="http://schemas.microsoft.com/office/drawing/2014/main" val="621556033"/>
                  </a:ext>
                </a:extLst>
              </a:tr>
              <a:tr h="399383">
                <a:tc>
                  <a:txBody>
                    <a:bodyPr/>
                    <a:lstStyle/>
                    <a:p>
                      <a:r>
                        <a:rPr lang="en-US" dirty="0" err="1"/>
                        <a:t>SaltStack</a:t>
                      </a:r>
                      <a:endParaRPr lang="en-US" dirty="0"/>
                    </a:p>
                  </a:txBody>
                  <a:tcPr/>
                </a:tc>
                <a:tc>
                  <a:txBody>
                    <a:bodyPr/>
                    <a:lstStyle/>
                    <a:p>
                      <a:r>
                        <a:rPr lang="en-US" dirty="0"/>
                        <a:t>Open</a:t>
                      </a:r>
                    </a:p>
                  </a:txBody>
                  <a:tcPr/>
                </a:tc>
                <a:tc>
                  <a:txBody>
                    <a:bodyPr/>
                    <a:lstStyle/>
                    <a:p>
                      <a:r>
                        <a:rPr lang="en-US" dirty="0"/>
                        <a:t>All</a:t>
                      </a:r>
                    </a:p>
                  </a:txBody>
                  <a:tcPr/>
                </a:tc>
                <a:tc>
                  <a:txBody>
                    <a:bodyPr/>
                    <a:lstStyle/>
                    <a:p>
                      <a:r>
                        <a:rPr lang="en-US" dirty="0"/>
                        <a:t>Config. Mgmt.</a:t>
                      </a:r>
                    </a:p>
                  </a:txBody>
                  <a:tcPr/>
                </a:tc>
                <a:tc>
                  <a:txBody>
                    <a:bodyPr/>
                    <a:lstStyle/>
                    <a:p>
                      <a:r>
                        <a:rPr lang="en-US" dirty="0"/>
                        <a:t>Mutable</a:t>
                      </a:r>
                    </a:p>
                  </a:txBody>
                  <a:tcPr/>
                </a:tc>
                <a:tc>
                  <a:txBody>
                    <a:bodyPr/>
                    <a:lstStyle/>
                    <a:p>
                      <a:r>
                        <a:rPr lang="en-US" dirty="0"/>
                        <a:t>Declarative</a:t>
                      </a:r>
                    </a:p>
                  </a:txBody>
                  <a:tcPr/>
                </a:tc>
                <a:extLst>
                  <a:ext uri="{0D108BD9-81ED-4DB2-BD59-A6C34878D82A}">
                    <a16:rowId xmlns:a16="http://schemas.microsoft.com/office/drawing/2014/main" val="170914509"/>
                  </a:ext>
                </a:extLst>
              </a:tr>
              <a:tr h="399383">
                <a:tc>
                  <a:txBody>
                    <a:bodyPr/>
                    <a:lstStyle/>
                    <a:p>
                      <a:r>
                        <a:rPr lang="en-US" dirty="0"/>
                        <a:t>CloudFormation</a:t>
                      </a:r>
                    </a:p>
                  </a:txBody>
                  <a:tcPr/>
                </a:tc>
                <a:tc>
                  <a:txBody>
                    <a:bodyPr/>
                    <a:lstStyle/>
                    <a:p>
                      <a:r>
                        <a:rPr lang="en-US" dirty="0"/>
                        <a:t>Closed</a:t>
                      </a:r>
                    </a:p>
                  </a:txBody>
                  <a:tcPr/>
                </a:tc>
                <a:tc>
                  <a:txBody>
                    <a:bodyPr/>
                    <a:lstStyle/>
                    <a:p>
                      <a:r>
                        <a:rPr lang="en-US" dirty="0"/>
                        <a:t>AWS</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1163698647"/>
                  </a:ext>
                </a:extLst>
              </a:tr>
              <a:tr h="399383">
                <a:tc>
                  <a:txBody>
                    <a:bodyPr/>
                    <a:lstStyle/>
                    <a:p>
                      <a:r>
                        <a:rPr lang="en-US" dirty="0"/>
                        <a:t>Terraform</a:t>
                      </a:r>
                    </a:p>
                  </a:txBody>
                  <a:tcPr/>
                </a:tc>
                <a:tc>
                  <a:txBody>
                    <a:bodyPr/>
                    <a:lstStyle/>
                    <a:p>
                      <a:r>
                        <a:rPr lang="en-US" dirty="0"/>
                        <a:t>Open</a:t>
                      </a:r>
                    </a:p>
                  </a:txBody>
                  <a:tcPr/>
                </a:tc>
                <a:tc>
                  <a:txBody>
                    <a:bodyPr/>
                    <a:lstStyle/>
                    <a:p>
                      <a:r>
                        <a:rPr lang="en-US" dirty="0"/>
                        <a:t>All</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2043697743"/>
                  </a:ext>
                </a:extLst>
              </a:tr>
              <a:tr h="399383">
                <a:tc>
                  <a:txBody>
                    <a:bodyPr/>
                    <a:lstStyle/>
                    <a:p>
                      <a:r>
                        <a:rPr lang="en-US" dirty="0"/>
                        <a:t>ARM</a:t>
                      </a:r>
                    </a:p>
                  </a:txBody>
                  <a:tcPr/>
                </a:tc>
                <a:tc>
                  <a:txBody>
                    <a:bodyPr/>
                    <a:lstStyle/>
                    <a:p>
                      <a:r>
                        <a:rPr lang="en-US" dirty="0"/>
                        <a:t>Closed</a:t>
                      </a:r>
                    </a:p>
                  </a:txBody>
                  <a:tcPr/>
                </a:tc>
                <a:tc>
                  <a:txBody>
                    <a:bodyPr/>
                    <a:lstStyle/>
                    <a:p>
                      <a:r>
                        <a:rPr lang="en-US" dirty="0"/>
                        <a:t>Azure</a:t>
                      </a:r>
                    </a:p>
                  </a:txBody>
                  <a:tcPr/>
                </a:tc>
                <a:tc>
                  <a:txBody>
                    <a:bodyPr/>
                    <a:lstStyle/>
                    <a:p>
                      <a:r>
                        <a:rPr lang="en-US" dirty="0"/>
                        <a:t>Provisioning</a:t>
                      </a:r>
                    </a:p>
                  </a:txBody>
                  <a:tcPr/>
                </a:tc>
                <a:tc>
                  <a:txBody>
                    <a:bodyPr/>
                    <a:lstStyle/>
                    <a:p>
                      <a:r>
                        <a:rPr lang="en-US" dirty="0"/>
                        <a:t>Immutable</a:t>
                      </a:r>
                    </a:p>
                  </a:txBody>
                  <a:tcPr/>
                </a:tc>
                <a:tc>
                  <a:txBody>
                    <a:bodyPr/>
                    <a:lstStyle/>
                    <a:p>
                      <a:r>
                        <a:rPr lang="en-US" dirty="0"/>
                        <a:t>Declarative</a:t>
                      </a:r>
                    </a:p>
                  </a:txBody>
                  <a:tcPr/>
                </a:tc>
                <a:extLst>
                  <a:ext uri="{0D108BD9-81ED-4DB2-BD59-A6C34878D82A}">
                    <a16:rowId xmlns:a16="http://schemas.microsoft.com/office/drawing/2014/main" val="2407895220"/>
                  </a:ext>
                </a:extLst>
              </a:tr>
            </a:tbl>
          </a:graphicData>
        </a:graphic>
      </p:graphicFrame>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10</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54192" y="6191829"/>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5993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Terraform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11</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8A844546-B5C1-4DCD-87A7-64BCC4DBD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337" y="2652392"/>
            <a:ext cx="9840435" cy="1553215"/>
          </a:xfrm>
        </p:spPr>
      </p:pic>
    </p:spTree>
    <p:extLst>
      <p:ext uri="{BB962C8B-B14F-4D97-AF65-F5344CB8AC3E}">
        <p14:creationId xmlns:p14="http://schemas.microsoft.com/office/powerpoint/2010/main" val="795158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Terraform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12</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0BAD7701-A665-49A0-91F3-C4FF6EEF4B8B}"/>
              </a:ext>
            </a:extLst>
          </p:cNvPr>
          <p:cNvSpPr>
            <a:spLocks noGrp="1"/>
          </p:cNvSpPr>
          <p:nvPr>
            <p:ph idx="1"/>
          </p:nvPr>
        </p:nvSpPr>
        <p:spPr>
          <a:xfrm>
            <a:off x="838199" y="1825625"/>
            <a:ext cx="10515599" cy="4351338"/>
          </a:xfrm>
        </p:spPr>
        <p:txBody>
          <a:bodyPr/>
          <a:lstStyle/>
          <a:p>
            <a:r>
              <a:rPr lang="en-US" sz="2000" dirty="0">
                <a:hlinkClick r:id="rId3"/>
              </a:rPr>
              <a:t>https://github.com/athielking/TerraformExamples</a:t>
            </a:r>
            <a:endParaRPr lang="en-US" dirty="0"/>
          </a:p>
          <a:p>
            <a:r>
              <a:rPr lang="en-US" dirty="0"/>
              <a:t>Example 1 – Basic</a:t>
            </a:r>
          </a:p>
          <a:p>
            <a:pPr lvl="1"/>
            <a:r>
              <a:rPr lang="en-US" dirty="0"/>
              <a:t>Terraform</a:t>
            </a:r>
          </a:p>
          <a:p>
            <a:pPr lvl="1"/>
            <a:r>
              <a:rPr lang="en-US" dirty="0"/>
              <a:t>Bicep</a:t>
            </a:r>
          </a:p>
          <a:p>
            <a:r>
              <a:rPr lang="en-US" dirty="0"/>
              <a:t>Example 2 – Less Basic</a:t>
            </a:r>
          </a:p>
          <a:p>
            <a:pPr lvl="1"/>
            <a:r>
              <a:rPr lang="en-US" dirty="0"/>
              <a:t>Terraform</a:t>
            </a:r>
          </a:p>
          <a:p>
            <a:pPr lvl="1"/>
            <a:r>
              <a:rPr lang="en-US" dirty="0"/>
              <a:t>Bicep</a:t>
            </a:r>
          </a:p>
          <a:p>
            <a:r>
              <a:rPr lang="en-US" dirty="0"/>
              <a:t>Example 3 – End to End Example</a:t>
            </a:r>
          </a:p>
          <a:p>
            <a:pPr lvl="1"/>
            <a:r>
              <a:rPr lang="en-US" dirty="0"/>
              <a:t>Terraform Only</a:t>
            </a:r>
          </a:p>
        </p:txBody>
      </p:sp>
    </p:spTree>
    <p:extLst>
      <p:ext uri="{BB962C8B-B14F-4D97-AF65-F5344CB8AC3E}">
        <p14:creationId xmlns:p14="http://schemas.microsoft.com/office/powerpoint/2010/main" val="283045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3E82D903-3AF0-4E68-B0A5-C64515EF1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7" y="1692750"/>
            <a:ext cx="5951270" cy="3436649"/>
          </a:xfrm>
          <a:prstGeom prst="rect">
            <a:avLst/>
          </a:prstGeom>
        </p:spPr>
      </p:pic>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End-to-End Architecture</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13</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6C4CF317-53B9-4BBC-B470-1758655F60E9}"/>
              </a:ext>
            </a:extLst>
          </p:cNvPr>
          <p:cNvSpPr>
            <a:spLocks noGrp="1"/>
          </p:cNvSpPr>
          <p:nvPr>
            <p:ph idx="1"/>
          </p:nvPr>
        </p:nvSpPr>
        <p:spPr>
          <a:xfrm>
            <a:off x="838200" y="1692751"/>
            <a:ext cx="10515600" cy="4351338"/>
          </a:xfrm>
        </p:spPr>
        <p:txBody>
          <a:bodyPr numCol="2"/>
          <a:lstStyle/>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r>
              <a:rPr lang="en-US" dirty="0"/>
              <a:t>Client – Serverless Angular Application</a:t>
            </a:r>
          </a:p>
          <a:p>
            <a:pPr lvl="1"/>
            <a:r>
              <a:rPr lang="en-US" dirty="0"/>
              <a:t>AWS S3 Storage Bucket</a:t>
            </a:r>
          </a:p>
          <a:p>
            <a:pPr lvl="1"/>
            <a:r>
              <a:rPr lang="en-US" dirty="0"/>
              <a:t>AWS CloudFront Distribution (CDN)</a:t>
            </a:r>
          </a:p>
          <a:p>
            <a:pPr lvl="2"/>
            <a:r>
              <a:rPr lang="en-US" dirty="0"/>
              <a:t>SSL Certificate</a:t>
            </a:r>
          </a:p>
          <a:p>
            <a:pPr lvl="1"/>
            <a:r>
              <a:rPr lang="en-US" dirty="0"/>
              <a:t>Azure DNS Entries</a:t>
            </a:r>
          </a:p>
          <a:p>
            <a:r>
              <a:rPr lang="en-US" dirty="0"/>
              <a:t>Server – ASP Net Core Web </a:t>
            </a:r>
            <a:r>
              <a:rPr lang="en-US" dirty="0" err="1"/>
              <a:t>Api</a:t>
            </a:r>
            <a:endParaRPr lang="en-US" dirty="0"/>
          </a:p>
          <a:p>
            <a:pPr lvl="1"/>
            <a:r>
              <a:rPr lang="en-US" dirty="0"/>
              <a:t>Azure App Service</a:t>
            </a:r>
          </a:p>
          <a:p>
            <a:pPr lvl="2"/>
            <a:r>
              <a:rPr lang="en-US" dirty="0"/>
              <a:t>Db Connection Strings</a:t>
            </a:r>
          </a:p>
          <a:p>
            <a:r>
              <a:rPr lang="en-US" dirty="0"/>
              <a:t>Database – MS SQL Server</a:t>
            </a:r>
          </a:p>
          <a:p>
            <a:pPr lvl="1"/>
            <a:r>
              <a:rPr lang="en-US" dirty="0"/>
              <a:t>Azure </a:t>
            </a:r>
            <a:r>
              <a:rPr lang="en-US" dirty="0" err="1"/>
              <a:t>Sql</a:t>
            </a:r>
            <a:r>
              <a:rPr lang="en-US" dirty="0"/>
              <a:t> Server</a:t>
            </a:r>
          </a:p>
          <a:p>
            <a:r>
              <a:rPr lang="en-US" dirty="0"/>
              <a:t>Azure DevOps Pipeline</a:t>
            </a:r>
          </a:p>
          <a:p>
            <a:pPr lvl="1"/>
            <a:r>
              <a:rPr lang="en-US" dirty="0"/>
              <a:t>Infrastructure</a:t>
            </a:r>
          </a:p>
          <a:p>
            <a:pPr lvl="1"/>
            <a:r>
              <a:rPr lang="en-US" dirty="0"/>
              <a:t>Build + Deploy</a:t>
            </a:r>
          </a:p>
        </p:txBody>
      </p:sp>
    </p:spTree>
    <p:extLst>
      <p:ext uri="{BB962C8B-B14F-4D97-AF65-F5344CB8AC3E}">
        <p14:creationId xmlns:p14="http://schemas.microsoft.com/office/powerpoint/2010/main" val="88352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Slides / Examples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14</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Examples</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10006314" y="6224125"/>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6C4CF317-53B9-4BBC-B470-1758655F60E9}"/>
              </a:ext>
            </a:extLst>
          </p:cNvPr>
          <p:cNvSpPr>
            <a:spLocks noGrp="1"/>
          </p:cNvSpPr>
          <p:nvPr>
            <p:ph idx="1"/>
          </p:nvPr>
        </p:nvSpPr>
        <p:spPr>
          <a:xfrm>
            <a:off x="838200" y="1825625"/>
            <a:ext cx="10515599" cy="4351338"/>
          </a:xfrm>
        </p:spPr>
        <p:txBody>
          <a:bodyPr>
            <a:normAutofit/>
          </a:bodyPr>
          <a:lstStyle/>
          <a:p>
            <a:r>
              <a:rPr lang="en-US" sz="3200" dirty="0">
                <a:hlinkClick r:id="rId3"/>
              </a:rPr>
              <a:t>https://github.com/athielking/TerraformExamples</a:t>
            </a:r>
            <a:endParaRPr lang="en-US" sz="3200" dirty="0"/>
          </a:p>
        </p:txBody>
      </p:sp>
    </p:spTree>
    <p:extLst>
      <p:ext uri="{BB962C8B-B14F-4D97-AF65-F5344CB8AC3E}">
        <p14:creationId xmlns:p14="http://schemas.microsoft.com/office/powerpoint/2010/main" val="419471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family posing for a picture&#10;&#10;Description automatically generated with low confidence">
            <a:extLst>
              <a:ext uri="{FF2B5EF4-FFF2-40B4-BE49-F238E27FC236}">
                <a16:creationId xmlns:a16="http://schemas.microsoft.com/office/drawing/2014/main" id="{564EF737-D282-4F9B-84DF-28C4E264786D}"/>
              </a:ext>
            </a:extLst>
          </p:cNvPr>
          <p:cNvPicPr>
            <a:picLocks noChangeAspect="1"/>
          </p:cNvPicPr>
          <p:nvPr/>
        </p:nvPicPr>
        <p:blipFill rotWithShape="1">
          <a:blip r:embed="rId3">
            <a:extLst>
              <a:ext uri="{28A0092B-C50C-407E-A947-70E740481C1C}">
                <a14:useLocalDpi xmlns:a14="http://schemas.microsoft.com/office/drawing/2010/main" val="0"/>
              </a:ext>
            </a:extLst>
          </a:blip>
          <a:srcRect l="10260" r="19381" b="1"/>
          <a:stretch/>
        </p:blipFill>
        <p:spPr>
          <a:xfrm>
            <a:off x="20" y="10"/>
            <a:ext cx="6305530" cy="6721465"/>
          </a:xfrm>
          <a:prstGeom prst="rect">
            <a:avLst/>
          </a:prstGeom>
          <a:noFill/>
        </p:spPr>
      </p:pic>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6657974" y="611077"/>
            <a:ext cx="4695825" cy="833663"/>
          </a:xfrm>
        </p:spPr>
        <p:txBody>
          <a:bodyPr wrap="square" anchor="ctr">
            <a:normAutofit/>
          </a:bodyPr>
          <a:lstStyle/>
          <a:p>
            <a:r>
              <a:rPr lang="en-US"/>
              <a:t>Introduction</a:t>
            </a:r>
          </a:p>
        </p:txBody>
      </p:sp>
      <p:sp>
        <p:nvSpPr>
          <p:cNvPr id="4" name="Content Placeholder 3">
            <a:extLst>
              <a:ext uri="{FF2B5EF4-FFF2-40B4-BE49-F238E27FC236}">
                <a16:creationId xmlns:a16="http://schemas.microsoft.com/office/drawing/2014/main" id="{25E62030-FF02-4C72-A964-B9E5F72133D4}"/>
              </a:ext>
            </a:extLst>
          </p:cNvPr>
          <p:cNvSpPr>
            <a:spLocks noGrp="1"/>
          </p:cNvSpPr>
          <p:nvPr>
            <p:ph idx="1"/>
          </p:nvPr>
        </p:nvSpPr>
        <p:spPr>
          <a:xfrm>
            <a:off x="6657974" y="1825625"/>
            <a:ext cx="4695826" cy="4351338"/>
          </a:xfrm>
        </p:spPr>
        <p:txBody>
          <a:bodyPr>
            <a:normAutofit/>
          </a:bodyPr>
          <a:lstStyle/>
          <a:p>
            <a:r>
              <a:rPr lang="en-US" dirty="0"/>
              <a:t>Andy Thielking</a:t>
            </a:r>
          </a:p>
          <a:p>
            <a:r>
              <a:rPr lang="en-US" dirty="0"/>
              <a:t>Software Engineer</a:t>
            </a:r>
          </a:p>
          <a:p>
            <a:r>
              <a:rPr lang="en-US" dirty="0"/>
              <a:t>Valuation Platform</a:t>
            </a:r>
          </a:p>
          <a:p>
            <a:r>
              <a:rPr lang="en-US" dirty="0"/>
              <a:t>Joined CarMax in June 2021</a:t>
            </a:r>
          </a:p>
          <a:p>
            <a:r>
              <a:rPr lang="en-US" dirty="0"/>
              <a:t>Live in Lansing Michigan</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nchor="ctr">
            <a:normAutofit/>
          </a:bodyPr>
          <a:lstStyle/>
          <a:p>
            <a:pPr>
              <a:spcAft>
                <a:spcPts val="600"/>
              </a:spcAft>
            </a:pPr>
            <a:r>
              <a:rPr lang="en-US" dirty="0"/>
              <a:t>PAGE </a:t>
            </a:r>
            <a:fld id="{4A9B5881-4007-4345-955A-79C2656F0C49}" type="slidenum">
              <a:rPr lang="en-US" smtClean="0"/>
              <a:pPr>
                <a:spcAft>
                  <a:spcPts val="600"/>
                </a:spcAft>
              </a:pPr>
              <a:t>2</a:t>
            </a:fld>
            <a:endParaRPr lang="en-US"/>
          </a:p>
        </p:txBody>
      </p:sp>
    </p:spTree>
    <p:extLst>
      <p:ext uri="{BB962C8B-B14F-4D97-AF65-F5344CB8AC3E}">
        <p14:creationId xmlns:p14="http://schemas.microsoft.com/office/powerpoint/2010/main" val="194030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r>
              <a:rPr lang="en-US" dirty="0">
                <a:solidFill>
                  <a:schemeClr val="bg1"/>
                </a:solidFill>
              </a:rPr>
              <a:t>Outline</a:t>
            </a: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2248209996"/>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3</a:t>
            </a:fld>
            <a:endParaRPr lang="en-US" dirty="0"/>
          </a:p>
        </p:txBody>
      </p:sp>
    </p:spTree>
    <p:extLst>
      <p:ext uri="{BB962C8B-B14F-4D97-AF65-F5344CB8AC3E}">
        <p14:creationId xmlns:p14="http://schemas.microsoft.com/office/powerpoint/2010/main" val="4080338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What is Infrastructure as Code?</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pPr marL="0" indent="0">
              <a:buNone/>
            </a:pPr>
            <a:r>
              <a:rPr lang="en-US" dirty="0"/>
              <a:t>The management of infrastructure ( networks, servers, databases ) in a descriptive model, using the same version control techniques as you would for application code.</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4</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9832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is </a:t>
            </a:r>
            <a:r>
              <a:rPr lang="en-US" dirty="0" err="1"/>
              <a:t>IaC</a:t>
            </a:r>
            <a:r>
              <a:rPr lang="en-US" dirty="0"/>
              <a:t> Important?</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a:t>Solves the issue of </a:t>
            </a:r>
            <a:r>
              <a:rPr lang="en-US" b="1" dirty="0"/>
              <a:t>Configuration Drift</a:t>
            </a:r>
            <a:endParaRPr lang="en-US" dirty="0"/>
          </a:p>
          <a:p>
            <a:r>
              <a:rPr lang="en-US" dirty="0"/>
              <a:t>Configuration / Environment Drift</a:t>
            </a:r>
          </a:p>
          <a:p>
            <a:pPr lvl="1"/>
            <a:r>
              <a:rPr lang="en-US" dirty="0"/>
              <a:t>Each environment eventually becomes unique</a:t>
            </a:r>
          </a:p>
          <a:p>
            <a:pPr lvl="1"/>
            <a:r>
              <a:rPr lang="en-US" dirty="0"/>
              <a:t>Inconsistency causes Deployment Issues</a:t>
            </a:r>
          </a:p>
          <a:p>
            <a:pPr lvl="1"/>
            <a:r>
              <a:rPr lang="en-US" dirty="0"/>
              <a:t>Maintenance is manual</a:t>
            </a:r>
          </a:p>
          <a:p>
            <a:pPr lvl="1"/>
            <a:r>
              <a:rPr lang="en-US" dirty="0"/>
              <a:t>Changes are difficult to document and track</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5</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is </a:t>
            </a:r>
            <a:r>
              <a:rPr lang="en-US" dirty="0" err="1"/>
              <a:t>IaC</a:t>
            </a:r>
            <a:r>
              <a:rPr lang="en-US" dirty="0"/>
              <a:t> Important?</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err="1"/>
              <a:t>IaC</a:t>
            </a:r>
            <a:r>
              <a:rPr lang="en-US" dirty="0"/>
              <a:t> – Provides Idempotence</a:t>
            </a:r>
          </a:p>
          <a:p>
            <a:r>
              <a:rPr lang="en-US" dirty="0"/>
              <a:t>Idempotence</a:t>
            </a:r>
          </a:p>
          <a:p>
            <a:pPr lvl="1"/>
            <a:r>
              <a:rPr lang="en-US" dirty="0"/>
              <a:t>the principle of certain operations where they can be applied multiple times without changing the result beyond the initial application</a:t>
            </a:r>
          </a:p>
          <a:p>
            <a:pPr lvl="1"/>
            <a:r>
              <a:rPr lang="en-US" dirty="0"/>
              <a:t>Each Deployment can be repeated and achieve the exact same result</a:t>
            </a:r>
          </a:p>
          <a:p>
            <a:r>
              <a:rPr lang="en-US" dirty="0"/>
              <a:t>Infrastructure Now Get all the benefits of source control</a:t>
            </a:r>
          </a:p>
          <a:p>
            <a:pPr lvl="1"/>
            <a:r>
              <a:rPr lang="en-US" dirty="0"/>
              <a:t>Versioning</a:t>
            </a:r>
          </a:p>
          <a:p>
            <a:pPr lvl="1"/>
            <a:r>
              <a:rPr lang="en-US" dirty="0"/>
              <a:t>Pull Requests / Code Reviews</a:t>
            </a:r>
            <a:br>
              <a:rPr lang="en-US" dirty="0"/>
            </a:br>
            <a:endParaRPr lang="en-US" dirty="0"/>
          </a:p>
          <a:p>
            <a:pPr lvl="1"/>
            <a:endParaRPr lang="en-US"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6</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67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is </a:t>
            </a:r>
            <a:r>
              <a:rPr lang="en-US" dirty="0" err="1"/>
              <a:t>IaC</a:t>
            </a:r>
            <a:r>
              <a:rPr lang="en-US" dirty="0"/>
              <a:t> Important?</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a:t>Useful Situations / Scenarios</a:t>
            </a:r>
          </a:p>
          <a:p>
            <a:pPr lvl="1"/>
            <a:r>
              <a:rPr lang="en-US" dirty="0"/>
              <a:t>Disaster Recovery</a:t>
            </a:r>
          </a:p>
          <a:p>
            <a:pPr lvl="1"/>
            <a:r>
              <a:rPr lang="en-US" dirty="0"/>
              <a:t>Short Lived Specific Environments</a:t>
            </a:r>
          </a:p>
          <a:p>
            <a:pPr lvl="2"/>
            <a:r>
              <a:rPr lang="en-US" dirty="0"/>
              <a:t>QA</a:t>
            </a:r>
          </a:p>
          <a:p>
            <a:pPr lvl="2"/>
            <a:r>
              <a:rPr lang="en-US" dirty="0"/>
              <a:t>Performance</a:t>
            </a:r>
            <a:br>
              <a:rPr lang="en-US" dirty="0"/>
            </a:br>
            <a:endParaRPr lang="en-US" dirty="0"/>
          </a:p>
          <a:p>
            <a:pPr lvl="1"/>
            <a:endParaRPr lang="en-US"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7</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61476"/>
            <a:ext cx="2552123"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Demo</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902069" y="6269908"/>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75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855392-9FED-4979-8AC6-A73037648D43}"/>
              </a:ext>
            </a:extLst>
          </p:cNvPr>
          <p:cNvSpPr>
            <a:spLocks noGrp="1"/>
          </p:cNvSpPr>
          <p:nvPr>
            <p:ph type="title"/>
          </p:nvPr>
        </p:nvSpPr>
        <p:spPr>
          <a:xfrm>
            <a:off x="838200" y="641855"/>
            <a:ext cx="10515600" cy="772107"/>
          </a:xfrm>
        </p:spPr>
        <p:txBody>
          <a:bodyPr/>
          <a:lstStyle/>
          <a:p>
            <a:r>
              <a:rPr lang="en-US" dirty="0" err="1"/>
              <a:t>IaC</a:t>
            </a:r>
            <a:r>
              <a:rPr lang="en-US" dirty="0"/>
              <a:t> - Implementations</a:t>
            </a:r>
          </a:p>
        </p:txBody>
      </p:sp>
      <p:graphicFrame>
        <p:nvGraphicFramePr>
          <p:cNvPr id="10" name="Content Placeholder 2" descr="Content Placeholder">
            <a:extLst>
              <a:ext uri="{FF2B5EF4-FFF2-40B4-BE49-F238E27FC236}">
                <a16:creationId xmlns:a16="http://schemas.microsoft.com/office/drawing/2014/main" id="{47A11266-E870-4547-80E5-8133E862A757}"/>
              </a:ext>
            </a:extLst>
          </p:cNvPr>
          <p:cNvGraphicFramePr>
            <a:graphicFrameLocks noGrp="1"/>
          </p:cNvGraphicFramePr>
          <p:nvPr>
            <p:ph idx="1"/>
            <p:extLst>
              <p:ext uri="{D42A27DB-BD31-4B8C-83A1-F6EECF244321}">
                <p14:modId xmlns:p14="http://schemas.microsoft.com/office/powerpoint/2010/main" val="102406149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32934DE9-1653-4F9E-B307-C53A27B2182D}"/>
              </a:ext>
            </a:extLst>
          </p:cNvPr>
          <p:cNvSpPr>
            <a:spLocks noGrp="1"/>
          </p:cNvSpPr>
          <p:nvPr>
            <p:ph type="sldNum" sz="quarter" idx="10"/>
          </p:nvPr>
        </p:nvSpPr>
        <p:spPr/>
        <p:txBody>
          <a:bodyPr/>
          <a:lstStyle/>
          <a:p>
            <a:r>
              <a:rPr lang="en-US" dirty="0"/>
              <a:t>PAGE </a:t>
            </a:r>
            <a:fld id="{4A9B5881-4007-4345-955A-79C2656F0C49}" type="slidenum">
              <a:rPr lang="en-US" smtClean="0"/>
              <a:pPr/>
              <a:t>8</a:t>
            </a:fld>
            <a:endParaRPr lang="en-US" dirty="0"/>
          </a:p>
        </p:txBody>
      </p:sp>
      <p:sp>
        <p:nvSpPr>
          <p:cNvPr id="8" name="Rectangle 7">
            <a:extLst>
              <a:ext uri="{FF2B5EF4-FFF2-40B4-BE49-F238E27FC236}">
                <a16:creationId xmlns:a16="http://schemas.microsoft.com/office/drawing/2014/main" id="{5FE2B34C-7760-453F-8A81-50335F1BD6C4}"/>
              </a:ext>
              <a:ext uri="{C183D7F6-B498-43B3-948B-1728B52AA6E4}">
                <adec:decorative xmlns:adec="http://schemas.microsoft.com/office/drawing/2017/decorative" val="1"/>
              </a:ext>
            </a:extLst>
          </p:cNvPr>
          <p:cNvSpPr/>
          <p:nvPr/>
        </p:nvSpPr>
        <p:spPr>
          <a:xfrm>
            <a:off x="1145309" y="6557847"/>
            <a:ext cx="2552123" cy="163627"/>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9" name="Rectangle 8">
            <a:extLst>
              <a:ext uri="{FF2B5EF4-FFF2-40B4-BE49-F238E27FC236}">
                <a16:creationId xmlns:a16="http://schemas.microsoft.com/office/drawing/2014/main" id="{8BED1379-2C64-4902-A414-90051165C903}"/>
              </a:ext>
              <a:ext uri="{C183D7F6-B498-43B3-948B-1728B52AA6E4}">
                <adec:decorative xmlns:adec="http://schemas.microsoft.com/office/drawing/2017/decorative" val="1"/>
              </a:ext>
            </a:extLst>
          </p:cNvPr>
          <p:cNvSpPr/>
          <p:nvPr/>
        </p:nvSpPr>
        <p:spPr>
          <a:xfrm>
            <a:off x="3697432" y="6547646"/>
            <a:ext cx="2552123" cy="1738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774383B4-AACC-4685-AB80-6888FAA0B696}"/>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3" name="Rectangle 12">
            <a:extLst>
              <a:ext uri="{FF2B5EF4-FFF2-40B4-BE49-F238E27FC236}">
                <a16:creationId xmlns:a16="http://schemas.microsoft.com/office/drawing/2014/main" id="{EEC3D0FF-B59D-47D4-8EEE-5EF3EA7C3CC0}"/>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7440354" y="629297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9452FC87-C67E-4E16-B3DF-611EAC79F8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3149" y="4784652"/>
            <a:ext cx="3105702" cy="678600"/>
          </a:xfrm>
          <a:prstGeom prst="rect">
            <a:avLst/>
          </a:prstGeom>
        </p:spPr>
      </p:pic>
      <p:pic>
        <p:nvPicPr>
          <p:cNvPr id="7" name="Graphic 6">
            <a:extLst>
              <a:ext uri="{FF2B5EF4-FFF2-40B4-BE49-F238E27FC236}">
                <a16:creationId xmlns:a16="http://schemas.microsoft.com/office/drawing/2014/main" id="{47C4ACC3-B7CB-4B01-B114-1FA90F506D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51646" y="2393100"/>
            <a:ext cx="2688708" cy="994144"/>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FBEFF66A-7DF4-4364-8F61-A08F71DCDE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4307" y="2352084"/>
            <a:ext cx="2934126" cy="1035160"/>
          </a:xfrm>
          <a:prstGeom prst="rect">
            <a:avLst/>
          </a:prstGeom>
        </p:spPr>
      </p:pic>
      <p:pic>
        <p:nvPicPr>
          <p:cNvPr id="22" name="Graphic 21">
            <a:extLst>
              <a:ext uri="{FF2B5EF4-FFF2-40B4-BE49-F238E27FC236}">
                <a16:creationId xmlns:a16="http://schemas.microsoft.com/office/drawing/2014/main" id="{D684D444-4F35-4F41-AC14-B22E3546ECA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03567" y="2330464"/>
            <a:ext cx="2688709" cy="1056780"/>
          </a:xfrm>
          <a:prstGeom prst="rect">
            <a:avLst/>
          </a:prstGeom>
        </p:spPr>
      </p:pic>
      <p:pic>
        <p:nvPicPr>
          <p:cNvPr id="24" name="Graphic 23">
            <a:extLst>
              <a:ext uri="{FF2B5EF4-FFF2-40B4-BE49-F238E27FC236}">
                <a16:creationId xmlns:a16="http://schemas.microsoft.com/office/drawing/2014/main" id="{9E000A7D-8722-4451-9DFE-39778CA2A3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19171" y="3695202"/>
            <a:ext cx="2857500" cy="2857500"/>
          </a:xfrm>
          <a:prstGeom prst="rect">
            <a:avLst/>
          </a:prstGeom>
        </p:spPr>
      </p:pic>
      <p:pic>
        <p:nvPicPr>
          <p:cNvPr id="6" name="Picture 5" descr="A blue sign with white text&#10;&#10;Description automatically generated with low confidence">
            <a:extLst>
              <a:ext uri="{FF2B5EF4-FFF2-40B4-BE49-F238E27FC236}">
                <a16:creationId xmlns:a16="http://schemas.microsoft.com/office/drawing/2014/main" id="{BC6A129E-5232-4C6E-9741-E82C5322F4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2318" y="4189339"/>
            <a:ext cx="2857500" cy="1190625"/>
          </a:xfrm>
          <a:prstGeom prst="rect">
            <a:avLst/>
          </a:prstGeom>
        </p:spPr>
      </p:pic>
      <p:pic>
        <p:nvPicPr>
          <p:cNvPr id="14" name="Picture 13" descr="Icon&#10;&#10;Description automatically generated">
            <a:extLst>
              <a:ext uri="{FF2B5EF4-FFF2-40B4-BE49-F238E27FC236}">
                <a16:creationId xmlns:a16="http://schemas.microsoft.com/office/drawing/2014/main" id="{48E31AAE-83C9-41FD-A37D-421D5398EA6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29164" y="5298187"/>
            <a:ext cx="784411" cy="801417"/>
          </a:xfrm>
          <a:prstGeom prst="rect">
            <a:avLst/>
          </a:prstGeom>
        </p:spPr>
      </p:pic>
    </p:spTree>
    <p:extLst>
      <p:ext uri="{BB962C8B-B14F-4D97-AF65-F5344CB8AC3E}">
        <p14:creationId xmlns:p14="http://schemas.microsoft.com/office/powerpoint/2010/main" val="387980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611077"/>
            <a:ext cx="10515600" cy="833663"/>
          </a:xfrm>
        </p:spPr>
        <p:txBody>
          <a:bodyPr/>
          <a:lstStyle/>
          <a:p>
            <a:r>
              <a:rPr lang="en-US" dirty="0"/>
              <a:t>Why Terraform?</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838199" y="1825624"/>
            <a:ext cx="10515601" cy="4087599"/>
          </a:xfrm>
        </p:spPr>
        <p:txBody>
          <a:bodyPr/>
          <a:lstStyle/>
          <a:p>
            <a:r>
              <a:rPr lang="en-US" dirty="0"/>
              <a:t>Provisioning vs Configuration Management</a:t>
            </a:r>
          </a:p>
          <a:p>
            <a:r>
              <a:rPr lang="en-US" dirty="0"/>
              <a:t>Declarative vs Procedural</a:t>
            </a:r>
          </a:p>
          <a:p>
            <a:r>
              <a:rPr lang="en-US" dirty="0"/>
              <a:t>Other attributes</a:t>
            </a:r>
          </a:p>
          <a:p>
            <a:pPr lvl="1"/>
            <a:r>
              <a:rPr lang="en-US" dirty="0"/>
              <a:t>Mutable vs Immutable Infrastructure</a:t>
            </a:r>
          </a:p>
          <a:p>
            <a:pPr lvl="1"/>
            <a:r>
              <a:rPr lang="en-US" dirty="0"/>
              <a:t>Agent vs Agentless</a:t>
            </a:r>
          </a:p>
          <a:p>
            <a:pPr lvl="1"/>
            <a:r>
              <a:rPr lang="en-US" dirty="0"/>
              <a:t>Community Size</a:t>
            </a:r>
          </a:p>
          <a:p>
            <a:pPr lvl="1"/>
            <a:r>
              <a:rPr lang="en-US" dirty="0"/>
              <a:t>Maturity</a:t>
            </a:r>
            <a:br>
              <a:rPr lang="en-US" dirty="0"/>
            </a:br>
            <a:endParaRPr lang="en-US" dirty="0"/>
          </a:p>
          <a:p>
            <a:pPr lvl="1"/>
            <a:endParaRPr lang="en-US" dirty="0"/>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9</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What is </a:t>
            </a:r>
            <a:r>
              <a:rPr lang="en-US" sz="1200" dirty="0" err="1"/>
              <a:t>Iac</a:t>
            </a:r>
            <a:r>
              <a:rPr lang="en-US" sz="1200" dirty="0"/>
              <a:t>?</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Why is </a:t>
            </a:r>
            <a:r>
              <a:rPr lang="en-US" sz="1200" dirty="0" err="1"/>
              <a:t>IaC</a:t>
            </a:r>
            <a:r>
              <a:rPr lang="en-US" sz="1200" dirty="0"/>
              <a:t> Important?</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61476"/>
            <a:ext cx="2552123" cy="360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err="1"/>
              <a:t>IaC</a:t>
            </a:r>
            <a:r>
              <a:rPr lang="en-US" sz="1200" dirty="0"/>
              <a:t> Implementations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454192" y="6191829"/>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84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Corporate_Teach a Course_Win32_SB - v2" id="{AAA48AC2-5F99-4B13-8624-B64D50F70391}" vid="{7E93EDBA-CDC2-40D2-AD59-7619D791F7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6766BD6-F648-49AA-B7EC-13E75CECB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B7C387-AFDC-4FE3-A658-984B7F35F155}">
  <ds:schemaRefs>
    <ds:schemaRef ds:uri="http://schemas.microsoft.com/sharepoint/v3/contenttype/forms"/>
  </ds:schemaRefs>
</ds:datastoreItem>
</file>

<file path=customXml/itemProps3.xml><?xml version="1.0" encoding="utf-8"?>
<ds:datastoreItem xmlns:ds="http://schemas.openxmlformats.org/officeDocument/2006/customXml" ds:itemID="{F4E32C0B-4052-44CB-9341-8AD8B2CC4712}">
  <ds:schemaRefs>
    <ds:schemaRef ds:uri="http://purl.org/dc/terms/"/>
    <ds:schemaRef ds:uri="http://schemas.microsoft.com/office/2006/documentManagement/types"/>
    <ds:schemaRef ds:uri="http://purl.org/dc/elements/1.1/"/>
    <ds:schemaRef ds:uri="16c05727-aa75-4e4a-9b5f-8a80a1165891"/>
    <ds:schemaRef ds:uri="71af3243-3dd4-4a8d-8c0d-dd76da1f02a5"/>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Corporate teach a course</Template>
  <TotalTime>0</TotalTime>
  <Words>1201</Words>
  <Application>Microsoft Office PowerPoint</Application>
  <PresentationFormat>Widescreen</PresentationFormat>
  <Paragraphs>267</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IaC – With Terraform</vt:lpstr>
      <vt:lpstr>Introduction</vt:lpstr>
      <vt:lpstr>Outline</vt:lpstr>
      <vt:lpstr>What is Infrastructure as Code?</vt:lpstr>
      <vt:lpstr>Why is IaC Important?</vt:lpstr>
      <vt:lpstr>Why is IaC Important?</vt:lpstr>
      <vt:lpstr>Why is IaC Important?</vt:lpstr>
      <vt:lpstr>IaC - Implementations</vt:lpstr>
      <vt:lpstr>Why Terraform?</vt:lpstr>
      <vt:lpstr>Why Terraform?</vt:lpstr>
      <vt:lpstr>Terraform Examples</vt:lpstr>
      <vt:lpstr>Terraform Examples</vt:lpstr>
      <vt:lpstr>End-to-End Architecture</vt:lpstr>
      <vt:lpstr>Slides /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2019-11-21T19:23:58Z</dcterms:created>
  <dcterms:modified xsi:type="dcterms:W3CDTF">2022-06-22T17:53:02Z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407aa83-163e-4c4f-8caf-a64e89f0586d_Enabled">
    <vt:lpwstr>true</vt:lpwstr>
  </property>
  <property fmtid="{D5CDD505-2E9C-101B-9397-08002B2CF9AE}" pid="4" name="MSIP_Label_3407aa83-163e-4c4f-8caf-a64e89f0586d_SetDate">
    <vt:lpwstr>2022-06-17T12:49:47Z</vt:lpwstr>
  </property>
  <property fmtid="{D5CDD505-2E9C-101B-9397-08002B2CF9AE}" pid="5" name="MSIP_Label_3407aa83-163e-4c4f-8caf-a64e89f0586d_Method">
    <vt:lpwstr>Privileged</vt:lpwstr>
  </property>
  <property fmtid="{D5CDD505-2E9C-101B-9397-08002B2CF9AE}" pid="6" name="MSIP_Label_3407aa83-163e-4c4f-8caf-a64e89f0586d_Name">
    <vt:lpwstr>Public</vt:lpwstr>
  </property>
  <property fmtid="{D5CDD505-2E9C-101B-9397-08002B2CF9AE}" pid="7" name="MSIP_Label_3407aa83-163e-4c4f-8caf-a64e89f0586d_SiteId">
    <vt:lpwstr>ed38c4bc-a204-4511-8009-34c0612c882a</vt:lpwstr>
  </property>
  <property fmtid="{D5CDD505-2E9C-101B-9397-08002B2CF9AE}" pid="8" name="MSIP_Label_3407aa83-163e-4c4f-8caf-a64e89f0586d_ActionId">
    <vt:lpwstr>02cd7c28-87fd-41c9-8ff4-f443bdc49737</vt:lpwstr>
  </property>
  <property fmtid="{D5CDD505-2E9C-101B-9397-08002B2CF9AE}" pid="9" name="MSIP_Label_3407aa83-163e-4c4f-8caf-a64e89f0586d_ContentBits">
    <vt:lpwstr>0</vt:lpwstr>
  </property>
</Properties>
</file>